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73" r:id="rId6"/>
    <p:sldId id="274" r:id="rId7"/>
    <p:sldId id="275" r:id="rId8"/>
    <p:sldId id="276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986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25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7C5A6-6434-4E0B-AB70-AFDF4FB6545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78968C7-DB95-40D4-B027-91D712E5CEAE}" type="pres">
      <dgm:prSet presAssocID="{00C7C5A6-6434-4E0B-AB70-AFDF4FB654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</dgm:ptLst>
  <dgm:cxnLst>
    <dgm:cxn modelId="{454B6314-96B2-4042-AD33-DA5B5784073C}" type="presOf" srcId="{00C7C5A6-6434-4E0B-AB70-AFDF4FB65457}" destId="{278968C7-DB95-40D4-B027-91D712E5CEAE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930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635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4743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6008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0154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8314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0287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0385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231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553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910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179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324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472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680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27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663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39EA3C-2126-4BB8-A2BB-1B7C6962DDC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99E6F8-C20B-4D86-B3EF-3997E750E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41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929" y="526472"/>
            <a:ext cx="11471565" cy="3200401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Мовні засоби текстів </a:t>
            </a:r>
            <a:br>
              <a:rPr lang="uk-UA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наукового стилю</a:t>
            </a:r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553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693683"/>
            <a:ext cx="10018713" cy="509751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3600" b="1" dirty="0"/>
              <a:t>Основними</a:t>
            </a:r>
            <a:r>
              <a:rPr lang="uk-UA" sz="3600" dirty="0"/>
              <a:t> мовними засобами </a:t>
            </a:r>
            <a:r>
              <a:rPr lang="uk-UA" sz="3600" dirty="0" smtClean="0"/>
              <a:t>текстів наукового </a:t>
            </a:r>
            <a:r>
              <a:rPr lang="uk-UA" sz="3600" dirty="0"/>
              <a:t>стилю є </a:t>
            </a:r>
            <a:r>
              <a:rPr lang="uk-UA" sz="3600" dirty="0" smtClean="0"/>
              <a:t>терміни, абстрактні </a:t>
            </a:r>
            <a:r>
              <a:rPr lang="uk-UA" sz="3600" dirty="0"/>
              <a:t>(часто </a:t>
            </a:r>
            <a:r>
              <a:rPr lang="uk-UA" sz="3600" dirty="0" smtClean="0"/>
              <a:t>іншомовні) слова, </a:t>
            </a:r>
            <a:r>
              <a:rPr lang="uk-UA" sz="3600" dirty="0"/>
              <a:t>наукова фразеологія (стійкі термінологічні словосполучення), цитати, </a:t>
            </a:r>
            <a:r>
              <a:rPr lang="uk-UA" sz="3600" dirty="0" smtClean="0"/>
              <a:t>покликання</a:t>
            </a:r>
            <a:r>
              <a:rPr lang="uk-UA" sz="3600" dirty="0" smtClean="0"/>
              <a:t>. Крім цього</a:t>
            </a:r>
            <a:r>
              <a:rPr lang="uk-UA" sz="3600" dirty="0"/>
              <a:t>, </a:t>
            </a:r>
            <a:r>
              <a:rPr lang="uk-UA" sz="3600" dirty="0" smtClean="0"/>
              <a:t>варто використовувати такі </a:t>
            </a:r>
            <a:r>
              <a:rPr lang="uk-UA" sz="3600" dirty="0" err="1" smtClean="0"/>
              <a:t>екстралінгвальні</a:t>
            </a:r>
            <a:r>
              <a:rPr lang="uk-UA" sz="3600" dirty="0" smtClean="0"/>
              <a:t> засоби, як схеми, таблиці, графіки, діаграми тощо.  Характерною ознакою є уникання </a:t>
            </a:r>
            <a:r>
              <a:rPr lang="uk-UA" sz="3600" dirty="0"/>
              <a:t>емоційно-експресивних </a:t>
            </a:r>
            <a:r>
              <a:rPr lang="uk-UA" sz="3600" dirty="0" smtClean="0"/>
              <a:t>засобів</a:t>
            </a:r>
            <a:r>
              <a:rPr lang="uk-UA" sz="3600" dirty="0"/>
              <a:t>, </a:t>
            </a:r>
            <a:r>
              <a:rPr lang="uk-UA" sz="3600" dirty="0" smtClean="0"/>
              <a:t>суфіксів із експресивним забарвленням, </a:t>
            </a:r>
            <a:r>
              <a:rPr lang="uk-UA" sz="3600" dirty="0"/>
              <a:t>багатозначних слів, художніх тропів, індивідуальних неологізмів. </a:t>
            </a:r>
          </a:p>
        </p:txBody>
      </p:sp>
    </p:spTree>
    <p:extLst>
      <p:ext uri="{BB962C8B-B14F-4D97-AF65-F5344CB8AC3E}">
        <p14:creationId xmlns="" xmlns:p14="http://schemas.microsoft.com/office/powerpoint/2010/main" val="218451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1" y="1072056"/>
            <a:ext cx="95696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600" b="1" i="1" dirty="0"/>
              <a:t>Розглянемо головні мовні засоби в науковому стилі за рівнями літературної мови.</a:t>
            </a:r>
          </a:p>
          <a:p>
            <a:pPr algn="just"/>
            <a:endParaRPr lang="uk-UA" sz="2600" dirty="0"/>
          </a:p>
          <a:p>
            <a:pPr algn="just"/>
            <a:r>
              <a:rPr lang="uk-UA" sz="2600" b="1" dirty="0" smtClean="0"/>
              <a:t>Лексичний рівень</a:t>
            </a:r>
            <a:r>
              <a:rPr lang="uk-UA" sz="2600" dirty="0" smtClean="0"/>
              <a:t>. Мовні </a:t>
            </a:r>
            <a:r>
              <a:rPr lang="uk-UA" sz="2600" dirty="0"/>
              <a:t>особливості стилю творів, у яких ідеться про результати досліджень, досягнення </a:t>
            </a:r>
            <a:r>
              <a:rPr lang="uk-UA" sz="2600" dirty="0" smtClean="0"/>
              <a:t>науковців, визначають з</a:t>
            </a:r>
            <a:r>
              <a:rPr lang="ru-RU" sz="2600" dirty="0" err="1"/>
              <a:t>агальновживані</a:t>
            </a:r>
            <a:r>
              <a:rPr lang="ru-RU" sz="2600" dirty="0"/>
              <a:t> слова, </a:t>
            </a:r>
            <a:r>
              <a:rPr lang="ru-RU" sz="2600" dirty="0" err="1"/>
              <a:t>наукова</a:t>
            </a:r>
            <a:r>
              <a:rPr lang="ru-RU" sz="2600" dirty="0"/>
              <a:t> лексика й </a:t>
            </a:r>
            <a:r>
              <a:rPr lang="ru-RU" sz="2600" dirty="0" err="1" smtClean="0"/>
              <a:t>терміни</a:t>
            </a:r>
            <a:r>
              <a:rPr lang="ru-RU" sz="2600" dirty="0" smtClean="0"/>
              <a:t>.</a:t>
            </a:r>
            <a:r>
              <a:rPr lang="uk-UA" sz="2600" dirty="0" smtClean="0"/>
              <a:t> </a:t>
            </a:r>
            <a:r>
              <a:rPr lang="uk-UA" sz="2600" dirty="0"/>
              <a:t>Слова у таких текстах вживаються у своїх прямих значеннях, синонімів майже немає. Із зображальних засобів переважають порівняння. Вони допомагають скласти виразніше уявлення про предмет розповіді. Емоційна й експресивна лексика (здебільшого оцінного характеру) вживається в текстах літературознавчих / мовознавчих досліджень. </a:t>
            </a:r>
          </a:p>
        </p:txBody>
      </p:sp>
    </p:spTree>
    <p:extLst>
      <p:ext uri="{BB962C8B-B14F-4D97-AF65-F5344CB8AC3E}">
        <p14:creationId xmlns="" xmlns:p14="http://schemas.microsoft.com/office/powerpoint/2010/main" val="17880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014" y="662152"/>
            <a:ext cx="10304062" cy="5370158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800" b="1" u="sng" dirty="0" err="1"/>
              <a:t>Фразеологія</a:t>
            </a:r>
            <a:r>
              <a:rPr lang="ru-RU" sz="2800" dirty="0"/>
              <a:t> </a:t>
            </a:r>
            <a:r>
              <a:rPr lang="ru-RU" sz="2800" dirty="0" err="1"/>
              <a:t>наукової</a:t>
            </a:r>
            <a:r>
              <a:rPr lang="ru-RU" sz="2800" dirty="0"/>
              <a:t> </a:t>
            </a:r>
            <a:r>
              <a:rPr lang="ru-RU" sz="2800" dirty="0" err="1"/>
              <a:t>мови</a:t>
            </a:r>
            <a:r>
              <a:rPr lang="ru-RU" sz="2800" dirty="0"/>
              <a:t> </a:t>
            </a:r>
            <a:r>
              <a:rPr lang="ru-RU" sz="2800" dirty="0" err="1"/>
              <a:t>також</a:t>
            </a:r>
            <a:r>
              <a:rPr lang="ru-RU" sz="2800" dirty="0"/>
              <a:t> вельми </a:t>
            </a:r>
            <a:r>
              <a:rPr lang="ru-RU" sz="2800" dirty="0" err="1"/>
              <a:t>специфічна</a:t>
            </a:r>
            <a:r>
              <a:rPr lang="ru-RU" sz="2800" dirty="0"/>
              <a:t>. Вона покликана, з одного боку, </a:t>
            </a:r>
            <a:r>
              <a:rPr lang="ru-RU" sz="2800" dirty="0" err="1"/>
              <a:t>визначати</a:t>
            </a:r>
            <a:r>
              <a:rPr lang="ru-RU" sz="2800" dirty="0"/>
              <a:t> </a:t>
            </a:r>
            <a:r>
              <a:rPr lang="ru-RU" sz="2800" dirty="0" err="1"/>
              <a:t>логічні</a:t>
            </a:r>
            <a:r>
              <a:rPr lang="ru-RU" sz="2800" dirty="0"/>
              <a:t> </a:t>
            </a:r>
            <a:r>
              <a:rPr lang="ru-RU" sz="2800" dirty="0" err="1"/>
              <a:t>зв'язки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частинами</a:t>
            </a:r>
            <a:r>
              <a:rPr lang="ru-RU" sz="2800" dirty="0"/>
              <a:t> </a:t>
            </a:r>
            <a:r>
              <a:rPr lang="ru-RU" sz="2800" dirty="0" err="1"/>
              <a:t>висловлювань</a:t>
            </a:r>
            <a:r>
              <a:rPr lang="ru-RU" sz="2800" dirty="0"/>
              <a:t> (</a:t>
            </a:r>
            <a:r>
              <a:rPr lang="ru-RU" sz="2800" dirty="0" err="1"/>
              <a:t>наприклад</a:t>
            </a:r>
            <a:r>
              <a:rPr lang="ru-RU" sz="2800" dirty="0"/>
              <a:t>, </a:t>
            </a:r>
            <a:r>
              <a:rPr lang="ru-RU" sz="2800" dirty="0" smtClean="0"/>
              <a:t>за </a:t>
            </a:r>
            <a:r>
              <a:rPr lang="ru-RU" sz="2800" dirty="0" err="1" smtClean="0"/>
              <a:t>допомогою</a:t>
            </a:r>
            <a:r>
              <a:rPr lang="ru-RU" sz="2800" dirty="0" smtClean="0"/>
              <a:t> таких </a:t>
            </a:r>
            <a:r>
              <a:rPr lang="ru-RU" sz="2800" dirty="0" err="1" smtClean="0"/>
              <a:t>стійких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словосполучень</a:t>
            </a:r>
            <a:r>
              <a:rPr lang="ru-RU" sz="2800" dirty="0" smtClean="0"/>
              <a:t>, як: </a:t>
            </a:r>
            <a:r>
              <a:rPr lang="ru-RU" sz="3000" i="1" dirty="0" smtClean="0"/>
              <a:t>на </a:t>
            </a:r>
            <a:r>
              <a:rPr lang="ru-RU" sz="3000" i="1" dirty="0" err="1"/>
              <a:t>підставі</a:t>
            </a:r>
            <a:r>
              <a:rPr lang="ru-RU" sz="3000" i="1" dirty="0"/>
              <a:t> </a:t>
            </a:r>
            <a:r>
              <a:rPr lang="ru-RU" sz="3000" i="1" dirty="0" err="1"/>
              <a:t>отриманих</a:t>
            </a:r>
            <a:r>
              <a:rPr lang="ru-RU" sz="3000" i="1" dirty="0"/>
              <a:t> </a:t>
            </a:r>
            <a:r>
              <a:rPr lang="ru-RU" sz="3000" i="1" dirty="0" err="1"/>
              <a:t>результатів</a:t>
            </a:r>
            <a:r>
              <a:rPr lang="ru-RU" sz="3000" i="1" dirty="0"/>
              <a:t>, </a:t>
            </a:r>
            <a:r>
              <a:rPr lang="ru-RU" sz="3000" i="1" dirty="0" err="1"/>
              <a:t>підсумовуючи</a:t>
            </a:r>
            <a:r>
              <a:rPr lang="ru-RU" sz="3000" i="1" dirty="0"/>
              <a:t> </a:t>
            </a:r>
            <a:r>
              <a:rPr lang="ru-RU" sz="3000" i="1" dirty="0" err="1"/>
              <a:t>сказане</a:t>
            </a:r>
            <a:r>
              <a:rPr lang="ru-RU" sz="3000" i="1" dirty="0"/>
              <a:t>, як показав </a:t>
            </a:r>
            <a:r>
              <a:rPr lang="ru-RU" sz="3000" i="1" dirty="0" err="1"/>
              <a:t>аналіз</a:t>
            </a:r>
            <a:r>
              <a:rPr lang="ru-RU" sz="3000" i="1" dirty="0"/>
              <a:t>, </a:t>
            </a:r>
            <a:r>
              <a:rPr lang="ru-RU" sz="3000" i="1" dirty="0" err="1"/>
              <a:t>звідси</a:t>
            </a:r>
            <a:r>
              <a:rPr lang="ru-RU" sz="3000" i="1" dirty="0"/>
              <a:t> </a:t>
            </a:r>
            <a:r>
              <a:rPr lang="ru-RU" sz="3000" i="1" dirty="0" err="1"/>
              <a:t>випливає</a:t>
            </a:r>
            <a:r>
              <a:rPr lang="ru-RU" sz="3000" i="1" dirty="0"/>
              <a:t>, </a:t>
            </a:r>
            <a:r>
              <a:rPr lang="ru-RU" sz="3000" i="1" dirty="0" err="1"/>
              <a:t>що</a:t>
            </a:r>
            <a:r>
              <a:rPr lang="ru-RU" sz="3000" i="1" dirty="0"/>
              <a:t>; </a:t>
            </a:r>
            <a:r>
              <a:rPr lang="ru-RU" sz="3000" i="1" dirty="0" err="1"/>
              <a:t>крім</a:t>
            </a:r>
            <a:r>
              <a:rPr lang="ru-RU" sz="3000" i="1" dirty="0"/>
              <a:t> </a:t>
            </a:r>
            <a:r>
              <a:rPr lang="ru-RU" sz="3000" i="1" dirty="0" err="1"/>
              <a:t>цього</a:t>
            </a:r>
            <a:r>
              <a:rPr lang="ru-RU" sz="3000" i="1" dirty="0"/>
              <a:t>; з </a:t>
            </a:r>
            <a:r>
              <a:rPr lang="ru-RU" sz="3000" i="1" dirty="0" err="1"/>
              <a:t>іншого</a:t>
            </a:r>
            <a:r>
              <a:rPr lang="ru-RU" sz="3000" i="1" dirty="0"/>
              <a:t> боку;  у свою </a:t>
            </a:r>
            <a:r>
              <a:rPr lang="ru-RU" sz="3000" i="1" dirty="0" err="1"/>
              <a:t>чергу</a:t>
            </a:r>
            <a:r>
              <a:rPr lang="ru-RU" sz="3000" i="1" dirty="0"/>
              <a:t>;  </a:t>
            </a:r>
            <a:r>
              <a:rPr lang="ru-RU" sz="3000" i="1" dirty="0" err="1"/>
              <a:t>по-перше</a:t>
            </a:r>
            <a:r>
              <a:rPr lang="ru-RU" sz="3000" i="1" dirty="0"/>
              <a:t> (</a:t>
            </a:r>
            <a:r>
              <a:rPr lang="ru-RU" sz="3000" i="1" dirty="0" err="1"/>
              <a:t>по-друге</a:t>
            </a:r>
            <a:r>
              <a:rPr lang="ru-RU" sz="3000" i="1" dirty="0"/>
              <a:t>, </a:t>
            </a:r>
            <a:r>
              <a:rPr lang="ru-RU" sz="3000" i="1" dirty="0" err="1"/>
              <a:t>по-третє</a:t>
            </a:r>
            <a:r>
              <a:rPr lang="ru-RU" sz="3000" i="1" dirty="0"/>
              <a:t> </a:t>
            </a:r>
            <a:r>
              <a:rPr lang="ru-RU" sz="3000" i="1" dirty="0" err="1"/>
              <a:t>тощо</a:t>
            </a:r>
            <a:r>
              <a:rPr lang="ru-RU" sz="3000" i="1" dirty="0"/>
              <a:t>);  описаний </a:t>
            </a:r>
            <a:r>
              <a:rPr lang="ru-RU" sz="3000" i="1" dirty="0" err="1"/>
              <a:t>вище</a:t>
            </a:r>
            <a:r>
              <a:rPr lang="ru-RU" sz="3000" i="1" dirty="0"/>
              <a:t>;  </a:t>
            </a:r>
            <a:r>
              <a:rPr lang="ru-RU" sz="3000" i="1" dirty="0" err="1"/>
              <a:t>наведені</a:t>
            </a:r>
            <a:r>
              <a:rPr lang="ru-RU" sz="3000" i="1" dirty="0"/>
              <a:t> </a:t>
            </a:r>
            <a:r>
              <a:rPr lang="ru-RU" sz="3000" i="1" dirty="0" err="1"/>
              <a:t>результати</a:t>
            </a:r>
            <a:r>
              <a:rPr lang="ru-RU" sz="3000" i="1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); з </a:t>
            </a:r>
            <a:r>
              <a:rPr lang="ru-RU" sz="2800" dirty="0" err="1"/>
              <a:t>іншого</a:t>
            </a:r>
            <a:r>
              <a:rPr lang="ru-RU" sz="2800" dirty="0"/>
              <a:t> боку – </a:t>
            </a:r>
            <a:r>
              <a:rPr lang="ru-RU" sz="2800" dirty="0" err="1"/>
              <a:t>позначати</a:t>
            </a:r>
            <a:r>
              <a:rPr lang="ru-RU" sz="2800" dirty="0"/>
              <a:t> </a:t>
            </a:r>
            <a:r>
              <a:rPr lang="ru-RU" sz="2800" dirty="0" err="1"/>
              <a:t>певні</a:t>
            </a:r>
            <a:r>
              <a:rPr lang="ru-RU" sz="2800" dirty="0"/>
              <a:t> </a:t>
            </a:r>
            <a:r>
              <a:rPr lang="ru-RU" sz="2800" dirty="0" err="1"/>
              <a:t>поняття</a:t>
            </a:r>
            <a:r>
              <a:rPr lang="ru-RU" sz="2800" dirty="0"/>
              <a:t> (</a:t>
            </a:r>
            <a:r>
              <a:rPr lang="ru-RU" sz="3000" i="1" dirty="0"/>
              <a:t>мертва </a:t>
            </a:r>
            <a:r>
              <a:rPr lang="ru-RU" sz="3000" i="1" dirty="0" err="1"/>
              <a:t>мова</a:t>
            </a:r>
            <a:r>
              <a:rPr lang="ru-RU" sz="3000" i="1" dirty="0"/>
              <a:t>, </a:t>
            </a:r>
            <a:r>
              <a:rPr lang="ru-RU" sz="3000" i="1" dirty="0" err="1"/>
              <a:t>неозначена</a:t>
            </a:r>
            <a:r>
              <a:rPr lang="ru-RU" sz="3000" i="1" dirty="0"/>
              <a:t> форма </a:t>
            </a:r>
            <a:r>
              <a:rPr lang="ru-RU" sz="3000" i="1" dirty="0" err="1"/>
              <a:t>дієслова</a:t>
            </a:r>
            <a:r>
              <a:rPr lang="ru-RU" sz="3000" i="1" dirty="0"/>
              <a:t>, </a:t>
            </a:r>
            <a:r>
              <a:rPr lang="ru-RU" sz="3000" i="1" dirty="0" err="1"/>
              <a:t>жанри</a:t>
            </a:r>
            <a:r>
              <a:rPr lang="ru-RU" sz="3000" i="1" dirty="0"/>
              <a:t> </a:t>
            </a:r>
            <a:r>
              <a:rPr lang="ru-RU" sz="3000" i="1" dirty="0" err="1"/>
              <a:t>малої</a:t>
            </a:r>
            <a:r>
              <a:rPr lang="ru-RU" sz="3000" i="1" dirty="0"/>
              <a:t> </a:t>
            </a:r>
            <a:r>
              <a:rPr lang="ru-RU" sz="3000" i="1" dirty="0" err="1"/>
              <a:t>прози</a:t>
            </a:r>
            <a:r>
              <a:rPr lang="ru-RU" sz="3000" i="1" dirty="0"/>
              <a:t>, форма </a:t>
            </a:r>
            <a:r>
              <a:rPr lang="ru-RU" sz="3000" i="1" dirty="0" err="1"/>
              <a:t>релігійного</a:t>
            </a:r>
            <a:r>
              <a:rPr lang="ru-RU" sz="3000" i="1" dirty="0"/>
              <a:t> </a:t>
            </a:r>
            <a:r>
              <a:rPr lang="ru-RU" sz="3000" i="1" dirty="0" err="1"/>
              <a:t>світогляду</a:t>
            </a:r>
            <a:r>
              <a:rPr lang="ru-RU" sz="3000" i="1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369276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5021" y="646386"/>
            <a:ext cx="9958002" cy="51448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29255" y="788276"/>
            <a:ext cx="10074165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Отже, на </a:t>
            </a:r>
            <a:r>
              <a:rPr lang="uk-UA" sz="2800" dirty="0"/>
              <a:t>лексичному й фразеологічному рівнях варто виділити </a:t>
            </a:r>
            <a:r>
              <a:rPr lang="uk-UA" sz="2800" dirty="0" smtClean="0"/>
              <a:t>функціонування </a:t>
            </a:r>
            <a:r>
              <a:rPr lang="uk-UA" sz="2800" dirty="0"/>
              <a:t>великої кількості термінів із різних галузей </a:t>
            </a:r>
            <a:r>
              <a:rPr lang="uk-UA" sz="2800" dirty="0" smtClean="0"/>
              <a:t>знань, які створюють виразно </a:t>
            </a:r>
            <a:r>
              <a:rPr lang="uk-UA" sz="2800" dirty="0"/>
              <a:t>іменний характер висловлювання, адже більшість термінологічної лексики становлять іменники. Оскільки наука оперує не образами, а поняттями, то наукові твори також насичені абстрактною лексикою.</a:t>
            </a:r>
          </a:p>
          <a:p>
            <a:pPr algn="just"/>
            <a:r>
              <a:rPr lang="uk-UA" sz="2800" dirty="0" smtClean="0"/>
              <a:t>	У наукові тексти також необхідно вводити </a:t>
            </a:r>
            <a:r>
              <a:rPr lang="uk-UA" sz="2800" dirty="0"/>
              <a:t>слова, які свідчать про ступінь вірогідності (</a:t>
            </a:r>
            <a:r>
              <a:rPr lang="uk-UA" sz="2800" b="1" i="1" dirty="0"/>
              <a:t>дійсно, зрозуміло, вірогідно</a:t>
            </a:r>
            <a:r>
              <a:rPr lang="uk-UA" sz="2800" dirty="0"/>
              <a:t>), об'єктивність наведеної інформації (</a:t>
            </a:r>
            <a:r>
              <a:rPr lang="uk-UA" sz="2800" b="1" i="1" dirty="0"/>
              <a:t>думають, вважають, стверджують, можливо</a:t>
            </a:r>
            <a:r>
              <a:rPr lang="uk-UA" sz="2800" dirty="0"/>
              <a:t>). Ці мовні звороти нададуть висловлюванню відносності. А от абсолютні твердження вимагатимуть від автора найвищої відповідальності.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31415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2420" y="315310"/>
            <a:ext cx="10444454" cy="622069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b="1" dirty="0" smtClean="0"/>
              <a:t>	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b="1" dirty="0"/>
              <a:t>	</a:t>
            </a:r>
            <a:r>
              <a:rPr lang="uk-UA" sz="3400" b="1" u="sng" dirty="0" smtClean="0"/>
              <a:t>Морфологічний рівень</a:t>
            </a:r>
            <a:r>
              <a:rPr lang="uk-UA" sz="3400" b="1" dirty="0" smtClean="0"/>
              <a:t>. </a:t>
            </a:r>
            <a:r>
              <a:rPr lang="uk-UA" sz="3400" dirty="0"/>
              <a:t>У науковому стилі розширені функції іменників і </a:t>
            </a:r>
            <a:r>
              <a:rPr lang="uk-UA" sz="3400" dirty="0" smtClean="0"/>
              <a:t>прикметників </a:t>
            </a:r>
            <a:r>
              <a:rPr lang="uk-UA" sz="3400" dirty="0"/>
              <a:t>через дещо звужене використання дієслова. Для всіх форм останнього, а також для іменника, характерні абстрактні, узагальнені значення.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/>
              <a:t>	У наукових текстах </a:t>
            </a:r>
            <a:r>
              <a:rPr lang="uk-UA" sz="3400" dirty="0"/>
              <a:t>широко представлені відносні </a:t>
            </a:r>
            <a:r>
              <a:rPr lang="uk-UA" sz="3400" dirty="0" smtClean="0"/>
              <a:t>прикметники (наприклад: </a:t>
            </a:r>
            <a:r>
              <a:rPr lang="uk-UA" sz="3400" b="1" i="1" dirty="0" smtClean="0"/>
              <a:t>історичні (чергування), стилістична (система), соціолінгвістичні (чинники)</a:t>
            </a:r>
            <a:r>
              <a:rPr lang="uk-UA" sz="3400" dirty="0" smtClean="0"/>
              <a:t> тощо), </a:t>
            </a:r>
            <a:r>
              <a:rPr lang="uk-UA" sz="3400" dirty="0"/>
              <a:t>оскільки саме вони, на відміну від якісних, дають змогу з максимальною точністю визначати потрібні ознаки понять. Як відомо, від відносних прикметників не можна утворювати форми ступенів </a:t>
            </a:r>
            <a:r>
              <a:rPr lang="uk-UA" sz="3400" dirty="0" smtClean="0"/>
              <a:t>порівняння, тому </a:t>
            </a:r>
            <a:r>
              <a:rPr lang="uk-UA" sz="3400" dirty="0"/>
              <a:t>в текстах наукових праць, використовуючи якісні прикметники, надають перевагу аналітичним (складеним) формам ступенів порівняння, щоб витримувати однаковий стиль мовлення, використовуючи слова </a:t>
            </a:r>
            <a:r>
              <a:rPr lang="uk-UA" sz="3400" b="1" i="1" dirty="0"/>
              <a:t>(най)більш, (най)менш.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2600" dirty="0"/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uk-UA" sz="2600" dirty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70713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0428" y="756745"/>
            <a:ext cx="10216055" cy="5394673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 smtClean="0"/>
              <a:t>	</a:t>
            </a:r>
            <a:r>
              <a:rPr lang="ru-RU" sz="2800" b="1" dirty="0" err="1"/>
              <a:t>Дієслова</a:t>
            </a:r>
            <a:r>
              <a:rPr lang="ru-RU" sz="2800" b="1" dirty="0"/>
              <a:t> й </a:t>
            </a:r>
            <a:r>
              <a:rPr lang="ru-RU" sz="2800" b="1" dirty="0" err="1"/>
              <a:t>дієслівні</a:t>
            </a:r>
            <a:r>
              <a:rPr lang="ru-RU" sz="2800" b="1" dirty="0"/>
              <a:t> </a:t>
            </a:r>
            <a:r>
              <a:rPr lang="ru-RU" sz="2800" b="1" dirty="0" err="1"/>
              <a:t>форми</a:t>
            </a:r>
            <a:r>
              <a:rPr lang="ru-RU" sz="2800" b="1" dirty="0"/>
              <a:t> </a:t>
            </a:r>
            <a:r>
              <a:rPr lang="ru-RU" sz="2800" dirty="0" err="1"/>
              <a:t>мають</a:t>
            </a:r>
            <a:r>
              <a:rPr lang="ru-RU" sz="2800" dirty="0"/>
              <a:t> у </a:t>
            </a:r>
            <a:r>
              <a:rPr lang="ru-RU" sz="2800" dirty="0" err="1"/>
              <a:t>тексті</a:t>
            </a:r>
            <a:r>
              <a:rPr lang="ru-RU" sz="2800" dirty="0"/>
              <a:t> </a:t>
            </a:r>
            <a:r>
              <a:rPr lang="ru-RU" sz="2800" dirty="0" err="1"/>
              <a:t>наукових</a:t>
            </a:r>
            <a:r>
              <a:rPr lang="ru-RU" sz="2800" dirty="0"/>
              <a:t> </a:t>
            </a:r>
            <a:r>
              <a:rPr lang="ru-RU" sz="2800" dirty="0" err="1"/>
              <a:t>праць</a:t>
            </a:r>
            <a:r>
              <a:rPr lang="ru-RU" sz="2800" dirty="0"/>
              <a:t> </a:t>
            </a:r>
            <a:r>
              <a:rPr lang="ru-RU" sz="2800" dirty="0" err="1"/>
              <a:t>особливе</a:t>
            </a:r>
            <a:r>
              <a:rPr lang="ru-RU" sz="2800" dirty="0"/>
              <a:t> </a:t>
            </a:r>
            <a:r>
              <a:rPr lang="ru-RU" sz="2800" dirty="0" err="1"/>
              <a:t>інформаційне</a:t>
            </a:r>
            <a:r>
              <a:rPr lang="ru-RU" sz="2800" dirty="0"/>
              <a:t> </a:t>
            </a:r>
            <a:r>
              <a:rPr lang="ru-RU" sz="2800" dirty="0" err="1"/>
              <a:t>навантаження</a:t>
            </a:r>
            <a:r>
              <a:rPr lang="ru-RU" sz="2800" dirty="0"/>
              <a:t>. Вони </a:t>
            </a:r>
            <a:r>
              <a:rPr lang="ru-RU" sz="2800" dirty="0" err="1"/>
              <a:t>використовуються</a:t>
            </a:r>
            <a:r>
              <a:rPr lang="ru-RU" sz="2800" dirty="0"/>
              <a:t> для </a:t>
            </a:r>
            <a:r>
              <a:rPr lang="ru-RU" sz="2800" dirty="0" err="1"/>
              <a:t>окреслення</a:t>
            </a:r>
            <a:r>
              <a:rPr lang="ru-RU" sz="2800" dirty="0"/>
              <a:t> </a:t>
            </a:r>
            <a:r>
              <a:rPr lang="ru-RU" sz="2800" dirty="0" err="1"/>
              <a:t>постійної</a:t>
            </a:r>
            <a:r>
              <a:rPr lang="ru-RU" sz="2800" dirty="0"/>
              <a:t> </a:t>
            </a:r>
            <a:r>
              <a:rPr lang="ru-RU" sz="2800" dirty="0" err="1"/>
              <a:t>ознаки</a:t>
            </a:r>
            <a:r>
              <a:rPr lang="ru-RU" sz="2800" dirty="0"/>
              <a:t> предмета, у </a:t>
            </a:r>
            <a:r>
              <a:rPr lang="ru-RU" sz="2800" dirty="0" err="1"/>
              <a:t>висвітленні</a:t>
            </a:r>
            <a:r>
              <a:rPr lang="ru-RU" sz="2800" dirty="0"/>
              <a:t> </a:t>
            </a:r>
            <a:r>
              <a:rPr lang="ru-RU" sz="2800" dirty="0" err="1"/>
              <a:t>дослідження</a:t>
            </a:r>
            <a:r>
              <a:rPr lang="ru-RU" sz="2800" dirty="0"/>
              <a:t>, </a:t>
            </a:r>
            <a:r>
              <a:rPr lang="ru-RU" sz="2800" dirty="0" err="1"/>
              <a:t>доведення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/>
              <a:t>	Широко </a:t>
            </a:r>
            <a:r>
              <a:rPr lang="ru-RU" sz="2800" dirty="0" err="1" smtClean="0"/>
              <a:t>функціонують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дієслівні</a:t>
            </a:r>
            <a:r>
              <a:rPr lang="ru-RU" sz="2800" dirty="0" smtClean="0"/>
              <a:t>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недоконаного</a:t>
            </a:r>
            <a:r>
              <a:rPr lang="ru-RU" sz="2800" dirty="0"/>
              <a:t> виду </a:t>
            </a:r>
            <a:r>
              <a:rPr lang="ru-RU" sz="2800" dirty="0" err="1"/>
              <a:t>минулого</a:t>
            </a:r>
            <a:r>
              <a:rPr lang="ru-RU" sz="2800" dirty="0"/>
              <a:t> часу </a:t>
            </a:r>
            <a:r>
              <a:rPr lang="ru-RU" sz="2800" dirty="0" err="1"/>
              <a:t>дійсного</a:t>
            </a:r>
            <a:r>
              <a:rPr lang="ru-RU" sz="2800" dirty="0"/>
              <a:t> способу, </a:t>
            </a:r>
            <a:r>
              <a:rPr lang="ru-RU" sz="2800" dirty="0" err="1"/>
              <a:t>оскільки</a:t>
            </a:r>
            <a:r>
              <a:rPr lang="ru-RU" sz="2800" dirty="0"/>
              <a:t> вони не </a:t>
            </a:r>
            <a:r>
              <a:rPr lang="ru-RU" sz="2800" dirty="0" err="1"/>
              <a:t>фіксують</a:t>
            </a:r>
            <a:r>
              <a:rPr lang="ru-RU" sz="2800" dirty="0"/>
              <a:t> </a:t>
            </a:r>
            <a:r>
              <a:rPr lang="ru-RU" sz="2800" dirty="0" err="1"/>
              <a:t>ставлення</a:t>
            </a:r>
            <a:r>
              <a:rPr lang="ru-RU" sz="2800" dirty="0"/>
              <a:t> до </a:t>
            </a:r>
            <a:r>
              <a:rPr lang="ru-RU" sz="2800" dirty="0" err="1"/>
              <a:t>дії</a:t>
            </a:r>
            <a:r>
              <a:rPr lang="ru-RU" sz="2800" dirty="0"/>
              <a:t>, яка </a:t>
            </a:r>
            <a:r>
              <a:rPr lang="ru-RU" sz="2800" dirty="0" err="1"/>
              <a:t>описується</a:t>
            </a:r>
            <a:r>
              <a:rPr lang="ru-RU" sz="2800" dirty="0"/>
              <a:t>, на момент </a:t>
            </a:r>
            <a:r>
              <a:rPr lang="ru-RU" sz="2800" dirty="0" err="1" smtClean="0"/>
              <a:t>висловлювання</a:t>
            </a:r>
            <a:r>
              <a:rPr lang="ru-RU" sz="2800" dirty="0" smtClean="0"/>
              <a:t> (</a:t>
            </a:r>
            <a:r>
              <a:rPr lang="ru-RU" sz="2800" b="1" i="1" dirty="0" err="1" smtClean="0"/>
              <a:t>досліджували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описували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вивчали</a:t>
            </a:r>
            <a:r>
              <a:rPr lang="ru-RU" sz="2800" dirty="0" smtClean="0"/>
              <a:t>…).</a:t>
            </a:r>
            <a:endParaRPr lang="ru-RU" sz="2800" dirty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/>
              <a:t>	Часто </a:t>
            </a:r>
            <a:r>
              <a:rPr lang="ru-RU" sz="2800" dirty="0" err="1"/>
              <a:t>використовуються</a:t>
            </a:r>
            <a:r>
              <a:rPr lang="ru-RU" sz="2800" dirty="0"/>
              <a:t> </a:t>
            </a:r>
            <a:r>
              <a:rPr lang="ru-RU" sz="2800" dirty="0" err="1"/>
              <a:t>зворотні</a:t>
            </a:r>
            <a:r>
              <a:rPr lang="ru-RU" sz="2800" dirty="0"/>
              <a:t> </a:t>
            </a:r>
            <a:r>
              <a:rPr lang="ru-RU" sz="2800" dirty="0" err="1"/>
              <a:t>дієслова</a:t>
            </a:r>
            <a:r>
              <a:rPr lang="ru-RU" sz="2800" dirty="0"/>
              <a:t>, </a:t>
            </a:r>
            <a:r>
              <a:rPr lang="ru-RU" sz="2800" dirty="0" err="1"/>
              <a:t>пасивні</a:t>
            </a:r>
            <a:r>
              <a:rPr lang="ru-RU" sz="2800" dirty="0"/>
              <a:t> </a:t>
            </a:r>
            <a:r>
              <a:rPr lang="ru-RU" sz="2800" dirty="0" err="1"/>
              <a:t>конструкції</a:t>
            </a:r>
            <a:r>
              <a:rPr lang="ru-RU" sz="2800" dirty="0"/>
              <a:t>, </a:t>
            </a:r>
            <a:r>
              <a:rPr lang="ru-RU" sz="2800" dirty="0" err="1"/>
              <a:t>дієслівні</a:t>
            </a:r>
            <a:r>
              <a:rPr lang="ru-RU" sz="2800" dirty="0"/>
              <a:t> </a:t>
            </a:r>
            <a:r>
              <a:rPr lang="ru-RU" sz="2800" dirty="0" err="1"/>
              <a:t>форми</a:t>
            </a:r>
            <a:r>
              <a:rPr lang="ru-RU" sz="2800" dirty="0"/>
              <a:t> на -но, -то, 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зумовлено</a:t>
            </a:r>
            <a:r>
              <a:rPr lang="ru-RU" sz="2800" dirty="0"/>
              <a:t> </a:t>
            </a:r>
            <a:r>
              <a:rPr lang="ru-RU" sz="2800" dirty="0" err="1"/>
              <a:t>необхідністю</a:t>
            </a:r>
            <a:r>
              <a:rPr lang="ru-RU" sz="2800" dirty="0"/>
              <a:t> </a:t>
            </a:r>
            <a:r>
              <a:rPr lang="ru-RU" sz="2800" dirty="0" err="1"/>
              <a:t>підкреслити</a:t>
            </a:r>
            <a:r>
              <a:rPr lang="ru-RU" sz="2800" dirty="0"/>
              <a:t> </a:t>
            </a:r>
            <a:r>
              <a:rPr lang="ru-RU" sz="2800" dirty="0" err="1"/>
              <a:t>об'єкт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, предмет </a:t>
            </a:r>
            <a:r>
              <a:rPr lang="ru-RU" sz="2800" dirty="0" err="1"/>
              <a:t>дослідження</a:t>
            </a:r>
            <a:r>
              <a:rPr lang="ru-RU" sz="2800" dirty="0"/>
              <a:t> (</a:t>
            </a:r>
            <a:r>
              <a:rPr lang="ru-RU" sz="2800" dirty="0" err="1"/>
              <a:t>наприклад</a:t>
            </a:r>
            <a:r>
              <a:rPr lang="ru-RU" sz="2800" dirty="0"/>
              <a:t>, «У </a:t>
            </a:r>
            <a:r>
              <a:rPr lang="ru-RU" sz="2800" dirty="0" err="1"/>
              <a:t>цій</a:t>
            </a:r>
            <a:r>
              <a:rPr lang="ru-RU" sz="2800" dirty="0"/>
              <a:t> </a:t>
            </a:r>
            <a:r>
              <a:rPr lang="ru-RU" sz="2800" dirty="0" err="1"/>
              <a:t>статті</a:t>
            </a:r>
            <a:r>
              <a:rPr lang="ru-RU" sz="2800" dirty="0"/>
              <a:t> </a:t>
            </a:r>
            <a:r>
              <a:rPr lang="ru-RU" sz="2800" b="1" i="1" dirty="0" err="1"/>
              <a:t>розглядаються</a:t>
            </a:r>
            <a:r>
              <a:rPr lang="ru-RU" sz="2800" dirty="0"/>
              <a:t>...», «У </a:t>
            </a:r>
            <a:r>
              <a:rPr lang="ru-RU" sz="2800" dirty="0" err="1"/>
              <a:t>працях</a:t>
            </a:r>
            <a:r>
              <a:rPr lang="ru-RU" sz="2800" dirty="0"/>
              <a:t> </a:t>
            </a:r>
            <a:r>
              <a:rPr lang="ru-RU" sz="2800" dirty="0" err="1"/>
              <a:t>дослідників</a:t>
            </a:r>
            <a:r>
              <a:rPr lang="ru-RU" sz="2800" dirty="0"/>
              <a:t> </a:t>
            </a:r>
            <a:r>
              <a:rPr lang="ru-RU" sz="2800" b="1" i="1" dirty="0" err="1"/>
              <a:t>окреслено</a:t>
            </a:r>
            <a:r>
              <a:rPr lang="ru-RU" sz="2800" dirty="0"/>
              <a:t>…» і под.).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uk-UA" sz="2200" dirty="0"/>
          </a:p>
        </p:txBody>
      </p:sp>
    </p:spTree>
    <p:extLst>
      <p:ext uri="{BB962C8B-B14F-4D97-AF65-F5344CB8AC3E}">
        <p14:creationId xmlns="" xmlns:p14="http://schemas.microsoft.com/office/powerpoint/2010/main" val="54722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43345"/>
            <a:ext cx="10292531" cy="575250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	</a:t>
            </a:r>
            <a:r>
              <a:rPr lang="ru-RU" sz="3400" dirty="0" err="1"/>
              <a:t>Серед</a:t>
            </a:r>
            <a:r>
              <a:rPr lang="ru-RU" sz="3400" dirty="0"/>
              <a:t> </a:t>
            </a:r>
            <a:r>
              <a:rPr lang="ru-RU" sz="3400" b="1" i="1" dirty="0" err="1"/>
              <a:t>займенників</a:t>
            </a:r>
            <a:r>
              <a:rPr lang="ru-RU" sz="3400" dirty="0"/>
              <a:t> особливо </a:t>
            </a:r>
            <a:r>
              <a:rPr lang="ru-RU" sz="3400" dirty="0" err="1"/>
              <a:t>поширені</a:t>
            </a:r>
            <a:r>
              <a:rPr lang="ru-RU" sz="3400" dirty="0"/>
              <a:t> </a:t>
            </a:r>
            <a:r>
              <a:rPr lang="ru-RU" sz="3400" dirty="0" err="1"/>
              <a:t>вказівні</a:t>
            </a:r>
            <a:r>
              <a:rPr lang="ru-RU" sz="3400" dirty="0"/>
              <a:t> (</a:t>
            </a:r>
            <a:r>
              <a:rPr lang="ru-RU" sz="3400" b="1" i="1" dirty="0" err="1"/>
              <a:t>цей</a:t>
            </a:r>
            <a:r>
              <a:rPr lang="ru-RU" sz="3400" b="1" i="1" dirty="0"/>
              <a:t>, той, </a:t>
            </a:r>
            <a:r>
              <a:rPr lang="ru-RU" sz="3400" b="1" i="1" dirty="0" err="1"/>
              <a:t>такий</a:t>
            </a:r>
            <a:r>
              <a:rPr lang="ru-RU" sz="3400" b="1" i="1" dirty="0"/>
              <a:t>, </a:t>
            </a:r>
            <a:r>
              <a:rPr lang="ru-RU" sz="3400" b="1" i="1" dirty="0" err="1"/>
              <a:t>який</a:t>
            </a:r>
            <a:r>
              <a:rPr lang="ru-RU" sz="3400" b="1" i="1" dirty="0"/>
              <a:t>, </a:t>
            </a:r>
            <a:r>
              <a:rPr lang="ru-RU" sz="3400" b="1" i="1" dirty="0" err="1"/>
              <a:t>котрий</a:t>
            </a:r>
            <a:r>
              <a:rPr lang="ru-RU" sz="3400" dirty="0"/>
              <a:t>), </a:t>
            </a:r>
            <a:r>
              <a:rPr lang="ru-RU" sz="3400" dirty="0" err="1"/>
              <a:t>які</a:t>
            </a:r>
            <a:r>
              <a:rPr lang="ru-RU" sz="3400" dirty="0"/>
              <a:t> не </a:t>
            </a:r>
            <a:r>
              <a:rPr lang="ru-RU" sz="3400" dirty="0" err="1"/>
              <a:t>лише</a:t>
            </a:r>
            <a:r>
              <a:rPr lang="ru-RU" sz="3400" dirty="0"/>
              <a:t> </a:t>
            </a:r>
            <a:r>
              <a:rPr lang="ru-RU" sz="3400" dirty="0" err="1"/>
              <a:t>конкретизують</a:t>
            </a:r>
            <a:r>
              <a:rPr lang="ru-RU" sz="3400" dirty="0"/>
              <a:t> предмет, а й </a:t>
            </a:r>
            <a:r>
              <a:rPr lang="ru-RU" sz="3400" dirty="0" err="1"/>
              <a:t>визначають</a:t>
            </a:r>
            <a:r>
              <a:rPr lang="ru-RU" sz="3400" dirty="0"/>
              <a:t> </a:t>
            </a:r>
            <a:r>
              <a:rPr lang="ru-RU" sz="3400" dirty="0" err="1"/>
              <a:t>логічні</a:t>
            </a:r>
            <a:r>
              <a:rPr lang="ru-RU" sz="3400" dirty="0"/>
              <a:t> </a:t>
            </a:r>
            <a:r>
              <a:rPr lang="ru-RU" sz="3400" dirty="0" err="1"/>
              <a:t>зв'язки</a:t>
            </a:r>
            <a:r>
              <a:rPr lang="ru-RU" sz="3400" dirty="0"/>
              <a:t> </a:t>
            </a:r>
            <a:r>
              <a:rPr lang="ru-RU" sz="3400" dirty="0" err="1"/>
              <a:t>між</a:t>
            </a:r>
            <a:r>
              <a:rPr lang="ru-RU" sz="3400" dirty="0"/>
              <a:t> </a:t>
            </a:r>
            <a:r>
              <a:rPr lang="ru-RU" sz="3400" dirty="0" err="1"/>
              <a:t>частинами</a:t>
            </a:r>
            <a:r>
              <a:rPr lang="ru-RU" sz="3400" dirty="0"/>
              <a:t> </a:t>
            </a:r>
            <a:r>
              <a:rPr lang="ru-RU" sz="3400" dirty="0" err="1"/>
              <a:t>висловлювання</a:t>
            </a:r>
            <a:r>
              <a:rPr lang="ru-RU" sz="3400" dirty="0"/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 dirty="0" smtClean="0"/>
              <a:t>	На </a:t>
            </a:r>
            <a:r>
              <a:rPr lang="ru-RU" sz="3400" dirty="0" err="1"/>
              <a:t>позначення</a:t>
            </a:r>
            <a:r>
              <a:rPr lang="ru-RU" sz="3400" dirty="0"/>
              <a:t> </a:t>
            </a:r>
            <a:r>
              <a:rPr lang="ru-RU" sz="3400" dirty="0" err="1"/>
              <a:t>суб'єкта</a:t>
            </a:r>
            <a:r>
              <a:rPr lang="ru-RU" sz="3400" dirty="0"/>
              <a:t> </a:t>
            </a:r>
            <a:r>
              <a:rPr lang="ru-RU" sz="3400" dirty="0" err="1"/>
              <a:t>дослідження</a:t>
            </a:r>
            <a:r>
              <a:rPr lang="ru-RU" sz="3400" dirty="0"/>
              <a:t> в </a:t>
            </a:r>
            <a:r>
              <a:rPr lang="ru-RU" sz="3400" dirty="0" err="1"/>
              <a:t>науковій</a:t>
            </a:r>
            <a:r>
              <a:rPr lang="ru-RU" sz="3400" dirty="0"/>
              <a:t> </a:t>
            </a:r>
            <a:r>
              <a:rPr lang="ru-RU" sz="3400" dirty="0" err="1"/>
              <a:t>мові</a:t>
            </a:r>
            <a:r>
              <a:rPr lang="ru-RU" sz="3400" dirty="0"/>
              <a:t> </a:t>
            </a:r>
            <a:r>
              <a:rPr lang="ru-RU" sz="3400" dirty="0" err="1"/>
              <a:t>слугує</a:t>
            </a:r>
            <a:r>
              <a:rPr lang="ru-RU" sz="3400" dirty="0"/>
              <a:t> </a:t>
            </a:r>
            <a:r>
              <a:rPr lang="ru-RU" sz="3400" dirty="0" err="1"/>
              <a:t>особовий</a:t>
            </a:r>
            <a:r>
              <a:rPr lang="ru-RU" sz="3400" dirty="0"/>
              <a:t> </a:t>
            </a:r>
            <a:r>
              <a:rPr lang="ru-RU" sz="3400" dirty="0" err="1"/>
              <a:t>займенник</a:t>
            </a:r>
            <a:r>
              <a:rPr lang="ru-RU" sz="3400" dirty="0"/>
              <a:t> </a:t>
            </a:r>
            <a:r>
              <a:rPr lang="ru-RU" sz="3400" b="1" i="1" dirty="0"/>
              <a:t>ми</a:t>
            </a:r>
            <a:r>
              <a:rPr lang="ru-RU" sz="3400" dirty="0"/>
              <a:t>, </a:t>
            </a:r>
            <a:r>
              <a:rPr lang="ru-RU" sz="3400" dirty="0" err="1"/>
              <a:t>що</a:t>
            </a:r>
            <a:r>
              <a:rPr lang="ru-RU" sz="3400" dirty="0"/>
              <a:t> </a:t>
            </a:r>
            <a:r>
              <a:rPr lang="ru-RU" sz="3400" dirty="0" err="1"/>
              <a:t>зумовлює</a:t>
            </a:r>
            <a:r>
              <a:rPr lang="ru-RU" sz="3400" dirty="0"/>
              <a:t> </a:t>
            </a:r>
            <a:r>
              <a:rPr lang="ru-RU" sz="3400" dirty="0" err="1"/>
              <a:t>утворення</a:t>
            </a:r>
            <a:r>
              <a:rPr lang="ru-RU" sz="3400" dirty="0"/>
              <a:t> низки </a:t>
            </a:r>
            <a:r>
              <a:rPr lang="ru-RU" sz="3400" dirty="0" err="1"/>
              <a:t>нових</a:t>
            </a:r>
            <a:r>
              <a:rPr lang="ru-RU" sz="3400" dirty="0"/>
              <a:t> </a:t>
            </a:r>
            <a:r>
              <a:rPr lang="ru-RU" sz="3400" dirty="0" err="1"/>
              <a:t>похідних</a:t>
            </a:r>
            <a:r>
              <a:rPr lang="ru-RU" sz="3400" dirty="0"/>
              <a:t> </a:t>
            </a:r>
            <a:r>
              <a:rPr lang="ru-RU" sz="3400" dirty="0" err="1"/>
              <a:t>словосполучень</a:t>
            </a:r>
            <a:r>
              <a:rPr lang="ru-RU" sz="3400" dirty="0"/>
              <a:t>, </a:t>
            </a:r>
            <a:r>
              <a:rPr lang="ru-RU" sz="3400" dirty="0" err="1"/>
              <a:t>наприклад</a:t>
            </a:r>
            <a:r>
              <a:rPr lang="ru-RU" sz="3400" dirty="0"/>
              <a:t>: </a:t>
            </a:r>
            <a:r>
              <a:rPr lang="ru-RU" sz="4000" b="1" i="1" dirty="0"/>
              <a:t>на нашу думку, у наших </a:t>
            </a:r>
            <a:r>
              <a:rPr lang="ru-RU" sz="4000" b="1" i="1" dirty="0" err="1"/>
              <a:t>попередніх</a:t>
            </a:r>
            <a:r>
              <a:rPr lang="ru-RU" sz="4000" b="1" i="1" dirty="0"/>
              <a:t> </a:t>
            </a:r>
            <a:r>
              <a:rPr lang="ru-RU" sz="4000" b="1" i="1" dirty="0" err="1"/>
              <a:t>розвідках</a:t>
            </a:r>
            <a:r>
              <a:rPr lang="ru-RU" sz="3400" dirty="0"/>
              <a:t>... </a:t>
            </a:r>
            <a:r>
              <a:rPr lang="ru-RU" sz="3400" dirty="0" err="1"/>
              <a:t>Проте</a:t>
            </a:r>
            <a:r>
              <a:rPr lang="ru-RU" sz="3400" dirty="0"/>
              <a:t> </a:t>
            </a:r>
            <a:r>
              <a:rPr lang="ru-RU" sz="3400" dirty="0" err="1"/>
              <a:t>надто</a:t>
            </a:r>
            <a:r>
              <a:rPr lang="ru-RU" sz="3400" dirty="0"/>
              <a:t> </a:t>
            </a:r>
            <a:r>
              <a:rPr lang="ru-RU" sz="3400" dirty="0" err="1"/>
              <a:t>часте</a:t>
            </a:r>
            <a:r>
              <a:rPr lang="ru-RU" sz="3400" dirty="0"/>
              <a:t> </a:t>
            </a:r>
            <a:r>
              <a:rPr lang="ru-RU" sz="3400" dirty="0" err="1"/>
              <a:t>вживання</a:t>
            </a:r>
            <a:r>
              <a:rPr lang="ru-RU" sz="3400" dirty="0"/>
              <a:t>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займенника</a:t>
            </a:r>
            <a:r>
              <a:rPr lang="ru-RU" sz="3400" dirty="0"/>
              <a:t> та </a:t>
            </a:r>
            <a:r>
              <a:rPr lang="ru-RU" sz="3400" dirty="0" err="1"/>
              <a:t>його</a:t>
            </a:r>
            <a:r>
              <a:rPr lang="ru-RU" sz="3400" dirty="0"/>
              <a:t> </a:t>
            </a:r>
            <a:r>
              <a:rPr lang="ru-RU" sz="3400" dirty="0" err="1"/>
              <a:t>похідних</a:t>
            </a:r>
            <a:r>
              <a:rPr lang="ru-RU" sz="3400" dirty="0"/>
              <a:t> в </a:t>
            </a:r>
            <a:r>
              <a:rPr lang="ru-RU" sz="3400" dirty="0" err="1"/>
              <a:t>роботі</a:t>
            </a:r>
            <a:r>
              <a:rPr lang="ru-RU" sz="3400" dirty="0"/>
              <a:t> </a:t>
            </a:r>
            <a:r>
              <a:rPr lang="ru-RU" sz="3400" dirty="0" err="1"/>
              <a:t>справляє</a:t>
            </a:r>
            <a:r>
              <a:rPr lang="ru-RU" sz="3400" dirty="0"/>
              <a:t> </a:t>
            </a:r>
            <a:r>
              <a:rPr lang="ru-RU" sz="3400" dirty="0" err="1"/>
              <a:t>неприємне</a:t>
            </a:r>
            <a:r>
              <a:rPr lang="ru-RU" sz="3400" dirty="0"/>
              <a:t> </a:t>
            </a:r>
            <a:r>
              <a:rPr lang="ru-RU" sz="3400" dirty="0" err="1"/>
              <a:t>враження</a:t>
            </a:r>
            <a:r>
              <a:rPr lang="ru-RU" sz="3400" dirty="0"/>
              <a:t>, тому </a:t>
            </a:r>
            <a:r>
              <a:rPr lang="ru-RU" sz="3400" dirty="0" err="1"/>
              <a:t>потрібно</a:t>
            </a:r>
            <a:r>
              <a:rPr lang="ru-RU" sz="3400" dirty="0"/>
              <a:t> </a:t>
            </a:r>
            <a:r>
              <a:rPr lang="ru-RU" sz="3400" dirty="0" err="1"/>
              <a:t>використовувати</a:t>
            </a:r>
            <a:r>
              <a:rPr lang="ru-RU" sz="3400" dirty="0"/>
              <a:t> </a:t>
            </a:r>
            <a:r>
              <a:rPr lang="ru-RU" sz="3400" dirty="0" err="1"/>
              <a:t>звороти</a:t>
            </a:r>
            <a:r>
              <a:rPr lang="ru-RU" sz="3400" dirty="0"/>
              <a:t>, </a:t>
            </a:r>
            <a:r>
              <a:rPr lang="ru-RU" sz="3400" dirty="0" err="1"/>
              <a:t>щоб</a:t>
            </a:r>
            <a:r>
              <a:rPr lang="ru-RU" sz="3400" dirty="0"/>
              <a:t> </a:t>
            </a:r>
            <a:r>
              <a:rPr lang="ru-RU" sz="3400" dirty="0" err="1"/>
              <a:t>уникнути</a:t>
            </a:r>
            <a:r>
              <a:rPr lang="ru-RU" sz="3400" dirty="0"/>
              <a:t> </a:t>
            </a:r>
            <a:r>
              <a:rPr lang="ru-RU" sz="3400" dirty="0" err="1"/>
              <a:t>повторів</a:t>
            </a:r>
            <a:r>
              <a:rPr lang="ru-RU" sz="3400" dirty="0"/>
              <a:t>. Для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застосовують</a:t>
            </a:r>
            <a:r>
              <a:rPr lang="ru-RU" sz="3400" dirty="0"/>
              <a:t> </a:t>
            </a:r>
            <a:r>
              <a:rPr lang="ru-RU" sz="3400" dirty="0" err="1"/>
              <a:t>конструкції</a:t>
            </a:r>
            <a:r>
              <a:rPr lang="ru-RU" sz="3400" dirty="0"/>
              <a:t> </a:t>
            </a:r>
            <a:r>
              <a:rPr lang="ru-RU" sz="3400" dirty="0" err="1"/>
              <a:t>з</a:t>
            </a:r>
            <a:r>
              <a:rPr lang="ru-RU" sz="3400" dirty="0"/>
              <a:t> </a:t>
            </a:r>
            <a:r>
              <a:rPr lang="ru-RU" sz="3400" dirty="0" err="1" smtClean="0"/>
              <a:t>неозначено-особовими</a:t>
            </a:r>
            <a:r>
              <a:rPr lang="ru-RU" sz="3400" dirty="0" smtClean="0"/>
              <a:t> </a:t>
            </a:r>
            <a:r>
              <a:rPr lang="ru-RU" sz="3400" dirty="0" err="1"/>
              <a:t>реченнями</a:t>
            </a:r>
            <a:r>
              <a:rPr lang="ru-RU" sz="3400" dirty="0"/>
              <a:t> («</a:t>
            </a:r>
            <a:r>
              <a:rPr lang="ru-RU" sz="3400" b="1" i="1" dirty="0" err="1"/>
              <a:t>Спочатку</a:t>
            </a:r>
            <a:r>
              <a:rPr lang="ru-RU" sz="3400" b="1" i="1" dirty="0"/>
              <a:t> </a:t>
            </a:r>
            <a:r>
              <a:rPr lang="ru-RU" sz="3400" b="1" i="1" dirty="0" err="1"/>
              <a:t>проводять</a:t>
            </a:r>
            <a:r>
              <a:rPr lang="ru-RU" sz="3400" b="1" i="1" dirty="0"/>
              <a:t> </a:t>
            </a:r>
            <a:r>
              <a:rPr lang="ru-RU" sz="3400" b="1" i="1" dirty="0" err="1"/>
              <a:t>відбір</a:t>
            </a:r>
            <a:r>
              <a:rPr lang="ru-RU" sz="3400" b="1" i="1" dirty="0"/>
              <a:t> </a:t>
            </a:r>
            <a:r>
              <a:rPr lang="ru-RU" sz="3400" b="1" i="1" dirty="0" err="1"/>
              <a:t>зразків</a:t>
            </a:r>
            <a:r>
              <a:rPr lang="ru-RU" sz="3400" dirty="0"/>
              <a:t>...» </a:t>
            </a:r>
            <a:r>
              <a:rPr lang="ru-RU" sz="3400" dirty="0" err="1"/>
              <a:t>тощо</a:t>
            </a:r>
            <a:r>
              <a:rPr lang="ru-RU" sz="3400" dirty="0"/>
              <a:t>),  форму </a:t>
            </a:r>
            <a:r>
              <a:rPr lang="ru-RU" sz="3400" dirty="0" err="1"/>
              <a:t>викладу</a:t>
            </a:r>
            <a:r>
              <a:rPr lang="ru-RU" sz="3400" dirty="0"/>
              <a:t> </a:t>
            </a:r>
            <a:r>
              <a:rPr lang="ru-RU" sz="3400" dirty="0" err="1"/>
              <a:t>від</a:t>
            </a:r>
            <a:r>
              <a:rPr lang="ru-RU" sz="3400" dirty="0"/>
              <a:t> </a:t>
            </a:r>
            <a:r>
              <a:rPr lang="ru-RU" sz="3400" dirty="0" err="1"/>
              <a:t>третьої</a:t>
            </a:r>
            <a:r>
              <a:rPr lang="ru-RU" sz="3400" dirty="0"/>
              <a:t> особи («</a:t>
            </a:r>
            <a:r>
              <a:rPr lang="ru-RU" sz="3400" b="1" i="1" dirty="0"/>
              <a:t>Автор </a:t>
            </a:r>
            <a:r>
              <a:rPr lang="ru-RU" sz="3400" b="1" i="1" dirty="0" err="1"/>
              <a:t>вважає</a:t>
            </a:r>
            <a:r>
              <a:rPr lang="ru-RU" sz="3400" dirty="0" smtClean="0"/>
              <a:t>..»), </a:t>
            </a:r>
            <a:r>
              <a:rPr lang="ru-RU" sz="3400" dirty="0" err="1"/>
              <a:t>безособові</a:t>
            </a:r>
            <a:r>
              <a:rPr lang="ru-RU" sz="3400" dirty="0"/>
              <a:t> </a:t>
            </a:r>
            <a:r>
              <a:rPr lang="ru-RU" sz="3400" dirty="0" err="1"/>
              <a:t>форми</a:t>
            </a:r>
            <a:r>
              <a:rPr lang="ru-RU" sz="3400" dirty="0"/>
              <a:t> на </a:t>
            </a:r>
            <a:r>
              <a:rPr lang="ru-RU" sz="3400" b="1" u="sng" dirty="0"/>
              <a:t>-но</a:t>
            </a:r>
            <a:r>
              <a:rPr lang="ru-RU" sz="3400" b="1" u="sng" dirty="0" smtClean="0"/>
              <a:t>, -</a:t>
            </a:r>
            <a:r>
              <a:rPr lang="ru-RU" sz="3400" b="1" u="sng" dirty="0"/>
              <a:t>то </a:t>
            </a:r>
            <a:r>
              <a:rPr lang="ru-RU" sz="3400" dirty="0"/>
              <a:t>(«</a:t>
            </a:r>
            <a:r>
              <a:rPr lang="ru-RU" sz="3400" b="1" i="1" dirty="0" err="1"/>
              <a:t>Здійснено</a:t>
            </a:r>
            <a:r>
              <a:rPr lang="ru-RU" sz="3400" b="1" i="1" dirty="0"/>
              <a:t> </a:t>
            </a:r>
            <a:r>
              <a:rPr lang="ru-RU" sz="3400" b="1" i="1" dirty="0" err="1"/>
              <a:t>аналіз</a:t>
            </a:r>
            <a:r>
              <a:rPr lang="ru-RU" sz="3400" b="1" i="1" dirty="0"/>
              <a:t>...»; «</a:t>
            </a:r>
            <a:r>
              <a:rPr lang="ru-RU" sz="3400" b="1" i="1" dirty="0" err="1"/>
              <a:t>Визначено</a:t>
            </a:r>
            <a:r>
              <a:rPr lang="ru-RU" sz="3400" b="1" i="1" dirty="0"/>
              <a:t> </a:t>
            </a:r>
            <a:r>
              <a:rPr lang="ru-RU" sz="3400" b="1" i="1" dirty="0" err="1"/>
              <a:t>напрями</a:t>
            </a:r>
            <a:r>
              <a:rPr lang="ru-RU" sz="3400" b="1" i="1" dirty="0"/>
              <a:t>…»; «За основу </a:t>
            </a:r>
            <a:r>
              <a:rPr lang="ru-RU" sz="3400" b="1" i="1" dirty="0" err="1"/>
              <a:t>прийнято</a:t>
            </a:r>
            <a:r>
              <a:rPr lang="ru-RU" sz="3400" b="1" i="1" dirty="0"/>
              <a:t> метод </a:t>
            </a:r>
            <a:r>
              <a:rPr lang="ru-RU" sz="3400" b="1" i="1" dirty="0" err="1"/>
              <a:t>індукції</a:t>
            </a:r>
            <a:r>
              <a:rPr lang="ru-RU" sz="3400" dirty="0"/>
              <a:t>…»).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8902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842352488"/>
              </p:ext>
            </p:extLst>
          </p:nvPr>
        </p:nvGraphicFramePr>
        <p:xfrm>
          <a:off x="425668" y="394136"/>
          <a:ext cx="9151765" cy="704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87366" y="362608"/>
            <a:ext cx="10115658" cy="597513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uk-UA" sz="2800" b="1" u="sng" dirty="0" smtClean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u="sng" dirty="0" smtClean="0"/>
              <a:t>Синтаксис </a:t>
            </a:r>
            <a:r>
              <a:rPr lang="uk-UA" sz="2800" dirty="0"/>
              <a:t>наукового стилю має яскраво виражений книжний характер, чітко організовану будову речень, без чого неможливо було б висловити складну логічну структуру думок.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/>
              <a:t>Важливою рисою синтаксису наукової мови є переважання розгорнених складних речень із розгалуженою системою різних видів підрядності, відокремлених зворотів (особливо дієприкметникових та дієприслівникових). </a:t>
            </a:r>
            <a:r>
              <a:rPr lang="uk-UA" sz="2800" dirty="0" smtClean="0"/>
              <a:t>Значну кількість становлять складнопідрядні речення, </a:t>
            </a:r>
            <a:r>
              <a:rPr lang="uk-UA" sz="2800" dirty="0"/>
              <a:t>зокрема з </a:t>
            </a:r>
            <a:r>
              <a:rPr lang="uk-UA" sz="2800" dirty="0" err="1"/>
              <a:t>причиновим</a:t>
            </a:r>
            <a:r>
              <a:rPr lang="uk-UA" sz="2800" dirty="0"/>
              <a:t> </a:t>
            </a:r>
            <a:r>
              <a:rPr lang="uk-UA" sz="2800" dirty="0" smtClean="0"/>
              <a:t>і </a:t>
            </a:r>
            <a:r>
              <a:rPr lang="uk-UA" sz="2800" dirty="0"/>
              <a:t>наслідковим зв'язками. Такі речення найбільше відповідають специфіці наукового викладу.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 smtClean="0"/>
              <a:t>	У </a:t>
            </a:r>
            <a:r>
              <a:rPr lang="uk-UA" sz="2800" dirty="0"/>
              <a:t>науковій літературі поширені </a:t>
            </a:r>
            <a:r>
              <a:rPr lang="uk-UA" sz="2800" dirty="0" smtClean="0"/>
              <a:t>також </a:t>
            </a:r>
            <a:r>
              <a:rPr lang="uk-UA" sz="2800" b="1" dirty="0" smtClean="0"/>
              <a:t>безособові та  </a:t>
            </a:r>
            <a:r>
              <a:rPr lang="uk-UA" sz="2800" b="1" dirty="0"/>
              <a:t>неозначено-особові</a:t>
            </a:r>
            <a:r>
              <a:rPr lang="uk-UA" sz="2800" dirty="0"/>
              <a:t> речення, які використовуються для описування явищ, фактів, процесів. </a:t>
            </a:r>
          </a:p>
          <a:p>
            <a:pPr algn="just"/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178838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334</TotalTime>
  <Words>227</Words>
  <Application>Microsoft Office PowerPoint</Application>
  <PresentationFormat>Произвольный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Параллакс</vt:lpstr>
      <vt:lpstr>Мовні засоби текстів  наукового стилю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ІНДЗ на тему:”Складнопідрядні речення нерозчленованої структури”</dc:title>
  <dc:creator>dt</dc:creator>
  <cp:lastModifiedBy>Пользователь</cp:lastModifiedBy>
  <cp:revision>42</cp:revision>
  <dcterms:created xsi:type="dcterms:W3CDTF">2018-12-08T22:12:36Z</dcterms:created>
  <dcterms:modified xsi:type="dcterms:W3CDTF">2024-02-28T16:50:57Z</dcterms:modified>
</cp:coreProperties>
</file>