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Lora" charset="-52"/>
      <p:regular r:id="rId19"/>
    </p:embeddedFont>
    <p:embeddedFont>
      <p:font typeface="Lora Bold Italics" charset="-52"/>
      <p:regular r:id="rId20"/>
    </p:embeddedFont>
    <p:embeddedFont>
      <p:font typeface="Lora Italics" charset="-52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105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9.svg"/><Relationship Id="rId7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7.pn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sv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sv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5.svg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7.png"/><Relationship Id="rId5" Type="http://schemas.openxmlformats.org/officeDocument/2006/relationships/image" Target="../media/image29.png"/><Relationship Id="rId10" Type="http://schemas.openxmlformats.org/officeDocument/2006/relationships/image" Target="../media/image33.svg"/><Relationship Id="rId4" Type="http://schemas.openxmlformats.org/officeDocument/2006/relationships/image" Target="../media/image9.sv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77281" y="0"/>
            <a:ext cx="3088591" cy="10287000"/>
            <a:chOff x="0" y="0"/>
            <a:chExt cx="81345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3456" cy="2709333"/>
            </a:xfrm>
            <a:custGeom>
              <a:avLst/>
              <a:gdLst/>
              <a:ahLst/>
              <a:cxnLst/>
              <a:rect l="l" t="t" r="r" b="b"/>
              <a:pathLst>
                <a:path w="813456" h="2709333">
                  <a:moveTo>
                    <a:pt x="0" y="0"/>
                  </a:moveTo>
                  <a:lnTo>
                    <a:pt x="813456" y="0"/>
                  </a:lnTo>
                  <a:lnTo>
                    <a:pt x="81345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FD3CA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3456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790083" y="1311549"/>
            <a:ext cx="6998751" cy="7663902"/>
            <a:chOff x="0" y="0"/>
            <a:chExt cx="5759450" cy="6306820"/>
          </a:xfrm>
        </p:grpSpPr>
        <p:sp>
          <p:nvSpPr>
            <p:cNvPr id="6" name="Freeform 6"/>
            <p:cNvSpPr/>
            <p:nvPr/>
          </p:nvSpPr>
          <p:spPr>
            <a:xfrm>
              <a:off x="0" y="-109220"/>
              <a:ext cx="5759450" cy="6416040"/>
            </a:xfrm>
            <a:custGeom>
              <a:avLst/>
              <a:gdLst/>
              <a:ahLst/>
              <a:cxnLst/>
              <a:rect l="l" t="t" r="r" b="b"/>
              <a:pathLst>
                <a:path w="5759450" h="6416040">
                  <a:moveTo>
                    <a:pt x="3689350" y="2145030"/>
                  </a:moveTo>
                  <a:lnTo>
                    <a:pt x="5759450" y="1197610"/>
                  </a:lnTo>
                  <a:lnTo>
                    <a:pt x="5759450" y="2886710"/>
                  </a:lnTo>
                  <a:lnTo>
                    <a:pt x="4556760" y="3754120"/>
                  </a:lnTo>
                  <a:cubicBezTo>
                    <a:pt x="4946650" y="3728720"/>
                    <a:pt x="5336540" y="3740150"/>
                    <a:pt x="5723890" y="3787140"/>
                  </a:cubicBezTo>
                  <a:lnTo>
                    <a:pt x="5585460" y="5309870"/>
                  </a:lnTo>
                  <a:cubicBezTo>
                    <a:pt x="3920490" y="5110480"/>
                    <a:pt x="871220" y="6416040"/>
                    <a:pt x="871220" y="6416040"/>
                  </a:cubicBezTo>
                  <a:lnTo>
                    <a:pt x="871220" y="5125720"/>
                  </a:lnTo>
                  <a:lnTo>
                    <a:pt x="833120" y="5143500"/>
                  </a:lnTo>
                  <a:cubicBezTo>
                    <a:pt x="538480" y="5278120"/>
                    <a:pt x="189230" y="5148580"/>
                    <a:pt x="54610" y="4852670"/>
                  </a:cubicBezTo>
                  <a:cubicBezTo>
                    <a:pt x="17780" y="4776470"/>
                    <a:pt x="0" y="4692650"/>
                    <a:pt x="0" y="4607560"/>
                  </a:cubicBezTo>
                  <a:cubicBezTo>
                    <a:pt x="0" y="4114800"/>
                    <a:pt x="207010" y="3644900"/>
                    <a:pt x="570230" y="3310890"/>
                  </a:cubicBezTo>
                  <a:lnTo>
                    <a:pt x="1681480" y="2293620"/>
                  </a:lnTo>
                  <a:cubicBezTo>
                    <a:pt x="1130300" y="2419350"/>
                    <a:pt x="563880" y="2466340"/>
                    <a:pt x="0" y="2437130"/>
                  </a:cubicBezTo>
                  <a:lnTo>
                    <a:pt x="0" y="1084580"/>
                  </a:lnTo>
                  <a:cubicBezTo>
                    <a:pt x="1257300" y="1145540"/>
                    <a:pt x="2424430" y="811530"/>
                    <a:pt x="3529330" y="203200"/>
                  </a:cubicBezTo>
                  <a:cubicBezTo>
                    <a:pt x="3896360" y="0"/>
                    <a:pt x="4358640" y="133350"/>
                    <a:pt x="4561840" y="500380"/>
                  </a:cubicBezTo>
                  <a:cubicBezTo>
                    <a:pt x="4624070" y="613410"/>
                    <a:pt x="4657090" y="739140"/>
                    <a:pt x="4657090" y="867410"/>
                  </a:cubicBezTo>
                  <a:lnTo>
                    <a:pt x="4657090" y="923290"/>
                  </a:lnTo>
                  <a:cubicBezTo>
                    <a:pt x="4657090" y="1136650"/>
                    <a:pt x="4568190" y="1339850"/>
                    <a:pt x="4410710" y="1483360"/>
                  </a:cubicBezTo>
                  <a:cubicBezTo>
                    <a:pt x="4122420" y="1747520"/>
                    <a:pt x="3689350" y="2145030"/>
                    <a:pt x="3689350" y="2145030"/>
                  </a:cubicBezTo>
                  <a:close/>
                </a:path>
              </a:pathLst>
            </a:custGeom>
            <a:blipFill>
              <a:blip r:embed="rId2"/>
              <a:stretch>
                <a:fillRect l="-52299" r="-12087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3725255" y="7105272"/>
            <a:ext cx="7450509" cy="7450509"/>
          </a:xfrm>
          <a:custGeom>
            <a:avLst/>
            <a:gdLst/>
            <a:ahLst/>
            <a:cxnLst/>
            <a:rect l="l" t="t" r="r" b="b"/>
            <a:pathLst>
              <a:path w="7450509" h="7450509">
                <a:moveTo>
                  <a:pt x="0" y="0"/>
                </a:moveTo>
                <a:lnTo>
                  <a:pt x="7450510" y="0"/>
                </a:lnTo>
                <a:lnTo>
                  <a:pt x="7450510" y="7450510"/>
                </a:lnTo>
                <a:lnTo>
                  <a:pt x="0" y="74505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706625" y="-4304799"/>
            <a:ext cx="7450509" cy="7450509"/>
          </a:xfrm>
          <a:custGeom>
            <a:avLst/>
            <a:gdLst/>
            <a:ahLst/>
            <a:cxnLst/>
            <a:rect l="l" t="t" r="r" b="b"/>
            <a:pathLst>
              <a:path w="7450509" h="7450509">
                <a:moveTo>
                  <a:pt x="0" y="0"/>
                </a:moveTo>
                <a:lnTo>
                  <a:pt x="7450509" y="0"/>
                </a:lnTo>
                <a:lnTo>
                  <a:pt x="7450509" y="7450509"/>
                </a:lnTo>
                <a:lnTo>
                  <a:pt x="0" y="7450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11310" y="4117157"/>
            <a:ext cx="7578773" cy="3526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3"/>
              </a:lnSpc>
            </a:pPr>
            <a:r>
              <a:rPr lang="en-US" sz="8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Dream Avenue"/>
              </a:rPr>
              <a:t>Виробнича</a:t>
            </a: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Dream Avenue"/>
              </a:rPr>
              <a:t> </a:t>
            </a:r>
            <a:r>
              <a:rPr lang="uk-UA" sz="8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Dream Avenue"/>
              </a:rPr>
              <a:t>(</a:t>
            </a:r>
            <a:r>
              <a:rPr lang="en-US" sz="88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Dream Avenue"/>
              </a:rPr>
              <a:t>педагогічна</a:t>
            </a:r>
            <a:r>
              <a:rPr lang="uk-UA" sz="8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Dream Avenue"/>
              </a:rPr>
              <a:t>)</a:t>
            </a:r>
            <a:r>
              <a:rPr lang="en-US" sz="8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Dream Avenue"/>
              </a:rPr>
              <a:t> </a:t>
            </a:r>
            <a:r>
              <a:rPr lang="en-US" sz="88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Dream Avenue"/>
              </a:rPr>
              <a:t>практика</a:t>
            </a:r>
            <a:endParaRPr lang="uk-UA" sz="88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Dream Avenue"/>
            </a:endParaRPr>
          </a:p>
          <a:p>
            <a:pPr algn="ctr">
              <a:lnSpc>
                <a:spcPts val="6803"/>
              </a:lnSpc>
            </a:pPr>
            <a:r>
              <a:rPr lang="uk-UA" sz="8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Dream Avenue"/>
              </a:rPr>
              <a:t>в ЗФПО</a:t>
            </a:r>
            <a:endParaRPr lang="en-US" sz="8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Dream Avenu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079028" y="9191625"/>
            <a:ext cx="6627597" cy="612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64"/>
              </a:lnSpc>
              <a:spcBef>
                <a:spcPct val="0"/>
              </a:spcBef>
            </a:pPr>
            <a:r>
              <a:rPr lang="en-US" sz="3617">
                <a:solidFill>
                  <a:srgbClr val="010101"/>
                </a:solidFill>
                <a:latin typeface="Lora"/>
              </a:rPr>
              <a:t>11-УЗм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3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427049"/>
            <a:ext cx="7527213" cy="1318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611"/>
              </a:lnSpc>
              <a:spcBef>
                <a:spcPct val="0"/>
              </a:spcBef>
            </a:pPr>
            <a:r>
              <a:rPr lang="en-US" sz="6470" u="none" strike="noStrike">
                <a:solidFill>
                  <a:srgbClr val="000000"/>
                </a:solidFill>
                <a:latin typeface="TAN Pearl"/>
              </a:rPr>
              <a:t>Photography</a:t>
            </a:r>
          </a:p>
        </p:txBody>
      </p:sp>
      <p:sp>
        <p:nvSpPr>
          <p:cNvPr id="3" name="AutoShape 3"/>
          <p:cNvSpPr/>
          <p:nvPr/>
        </p:nvSpPr>
        <p:spPr>
          <a:xfrm>
            <a:off x="9831362" y="2271930"/>
            <a:ext cx="10380725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8044774" y="1356356"/>
            <a:ext cx="1786588" cy="1676145"/>
          </a:xfrm>
          <a:custGeom>
            <a:avLst/>
            <a:gdLst/>
            <a:ahLst/>
            <a:cxnLst/>
            <a:rect l="l" t="t" r="r" b="b"/>
            <a:pathLst>
              <a:path w="1786588" h="1676145">
                <a:moveTo>
                  <a:pt x="0" y="0"/>
                </a:moveTo>
                <a:lnTo>
                  <a:pt x="1786588" y="0"/>
                </a:lnTo>
                <a:lnTo>
                  <a:pt x="1786588" y="1676145"/>
                </a:lnTo>
                <a:lnTo>
                  <a:pt x="0" y="1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37581" y="7962668"/>
            <a:ext cx="3366871" cy="967975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67417" y="4755081"/>
            <a:ext cx="3097689" cy="3598616"/>
            <a:chOff x="0" y="0"/>
            <a:chExt cx="546608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 cstate="print"/>
              <a:stretch>
                <a:fillRect t="-28173" b="-28173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</p:sp>
      </p:grpSp>
      <p:sp>
        <p:nvSpPr>
          <p:cNvPr id="11" name="Freeform 11"/>
          <p:cNvSpPr/>
          <p:nvPr/>
        </p:nvSpPr>
        <p:spPr>
          <a:xfrm rot="-10800000">
            <a:off x="4104452" y="7962668"/>
            <a:ext cx="3366871" cy="967975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234288" y="4755081"/>
            <a:ext cx="3097689" cy="3598616"/>
            <a:chOff x="0" y="0"/>
            <a:chExt cx="546608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 cstate="print"/>
              <a:stretch>
                <a:fillRect l="-22045" r="-22045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</p:sp>
      </p:grpSp>
      <p:sp>
        <p:nvSpPr>
          <p:cNvPr id="17" name="Freeform 17"/>
          <p:cNvSpPr/>
          <p:nvPr/>
        </p:nvSpPr>
        <p:spPr>
          <a:xfrm rot="-10800000">
            <a:off x="7465327" y="7962668"/>
            <a:ext cx="3366871" cy="967975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/>
            </a:stretch>
          </a:blip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7595163" y="4755081"/>
            <a:ext cx="3097689" cy="3598616"/>
            <a:chOff x="0" y="0"/>
            <a:chExt cx="546608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 cstate="print"/>
              <a:stretch>
                <a:fillRect t="-28124" b="-28124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</p:sp>
      </p:grpSp>
      <p:sp>
        <p:nvSpPr>
          <p:cNvPr id="23" name="Freeform 23"/>
          <p:cNvSpPr/>
          <p:nvPr/>
        </p:nvSpPr>
        <p:spPr>
          <a:xfrm rot="-10800000">
            <a:off x="10832198" y="7962668"/>
            <a:ext cx="3366871" cy="967975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/>
            </a:stretch>
          </a:blipFill>
        </p:spPr>
      </p: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0962034" y="4755081"/>
            <a:ext cx="3097689" cy="3598616"/>
            <a:chOff x="0" y="0"/>
            <a:chExt cx="546608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8" cstate="print"/>
              <a:stretch>
                <a:fillRect l="-12138" r="-31951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</p:sp>
      </p:grpSp>
      <p:sp>
        <p:nvSpPr>
          <p:cNvPr id="29" name="Freeform 29"/>
          <p:cNvSpPr/>
          <p:nvPr/>
        </p:nvSpPr>
        <p:spPr>
          <a:xfrm rot="-10800000">
            <a:off x="14183548" y="7962668"/>
            <a:ext cx="3366871" cy="967975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/>
            </a:stretch>
          </a:blipFill>
        </p:spPr>
      </p: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4313385" y="4755081"/>
            <a:ext cx="3097689" cy="3598616"/>
            <a:chOff x="0" y="0"/>
            <a:chExt cx="546608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9" cstate="print"/>
              <a:stretch>
                <a:fillRect l="-22045" r="-22045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</p:sp>
      </p:grpSp>
      <p:sp>
        <p:nvSpPr>
          <p:cNvPr id="35" name="TextBox 35"/>
          <p:cNvSpPr txBox="1"/>
          <p:nvPr/>
        </p:nvSpPr>
        <p:spPr>
          <a:xfrm>
            <a:off x="1028700" y="2994401"/>
            <a:ext cx="7365102" cy="118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71"/>
              </a:lnSpc>
              <a:spcBef>
                <a:spcPct val="0"/>
              </a:spcBef>
            </a:pPr>
            <a:r>
              <a:rPr lang="en-US" sz="2265" u="none" strike="noStrike">
                <a:solidFill>
                  <a:srgbClr val="010101"/>
                </a:solidFill>
                <a:latin typeface="Lora"/>
              </a:rPr>
              <a:t>Lorem ipsum dolor sit amet, consectetur adipiscing elit. Curabitur vel orci ut dolor fringilla dignissim a nec mauris. Nam at volutpat dui, et pretium metus.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50772" y="7723762"/>
            <a:ext cx="2786980" cy="373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28"/>
              </a:lnSpc>
              <a:spcBef>
                <a:spcPct val="0"/>
              </a:spcBef>
            </a:pPr>
            <a:r>
              <a:rPr lang="en-US" sz="2163">
                <a:solidFill>
                  <a:srgbClr val="010101"/>
                </a:solidFill>
                <a:latin typeface="Lora"/>
              </a:rPr>
              <a:t>Project 01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389643" y="7723762"/>
            <a:ext cx="2786980" cy="373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28"/>
              </a:lnSpc>
              <a:spcBef>
                <a:spcPct val="0"/>
              </a:spcBef>
            </a:pPr>
            <a:r>
              <a:rPr lang="en-US" sz="2163">
                <a:solidFill>
                  <a:srgbClr val="010101"/>
                </a:solidFill>
                <a:latin typeface="Lora"/>
              </a:rPr>
              <a:t>Project 02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738023" y="7723762"/>
            <a:ext cx="2786980" cy="373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28"/>
              </a:lnSpc>
              <a:spcBef>
                <a:spcPct val="0"/>
              </a:spcBef>
            </a:pPr>
            <a:r>
              <a:rPr lang="en-US" sz="2163">
                <a:solidFill>
                  <a:srgbClr val="010101"/>
                </a:solidFill>
                <a:latin typeface="Lora"/>
              </a:rPr>
              <a:t>Project 03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098898" y="7723762"/>
            <a:ext cx="2786980" cy="373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28"/>
              </a:lnSpc>
              <a:spcBef>
                <a:spcPct val="0"/>
              </a:spcBef>
            </a:pPr>
            <a:r>
              <a:rPr lang="en-US" sz="2163">
                <a:solidFill>
                  <a:srgbClr val="010101"/>
                </a:solidFill>
                <a:latin typeface="Lora"/>
              </a:rPr>
              <a:t>Project 04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465769" y="7723762"/>
            <a:ext cx="2786980" cy="373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28"/>
              </a:lnSpc>
              <a:spcBef>
                <a:spcPct val="0"/>
              </a:spcBef>
            </a:pPr>
            <a:r>
              <a:rPr lang="en-US" sz="2163">
                <a:solidFill>
                  <a:srgbClr val="010101"/>
                </a:solidFill>
                <a:latin typeface="Lora"/>
              </a:rPr>
              <a:t>Project 05</a:t>
            </a:r>
          </a:p>
        </p:txBody>
      </p:sp>
      <p:sp>
        <p:nvSpPr>
          <p:cNvPr id="41" name="AutoShape 41"/>
          <p:cNvSpPr/>
          <p:nvPr/>
        </p:nvSpPr>
        <p:spPr>
          <a:xfrm>
            <a:off x="-4139590" y="9277350"/>
            <a:ext cx="10380725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402619"/>
            <a:ext cx="7154125" cy="9032594"/>
            <a:chOff x="0" y="0"/>
            <a:chExt cx="660400" cy="8338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833802"/>
            </a:xfrm>
            <a:custGeom>
              <a:avLst/>
              <a:gdLst/>
              <a:ahLst/>
              <a:cxnLst/>
              <a:rect l="l" t="t" r="r" b="b"/>
              <a:pathLst>
                <a:path w="660400" h="833802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969"/>
                  </a:cubicBezTo>
                  <a:lnTo>
                    <a:pt x="660400" y="833802"/>
                  </a:lnTo>
                  <a:lnTo>
                    <a:pt x="0" y="833802"/>
                  </a:lnTo>
                  <a:lnTo>
                    <a:pt x="0" y="329343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DFD3C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8425"/>
              <a:ext cx="660400" cy="735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2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65291" y="1692187"/>
            <a:ext cx="6680942" cy="6680942"/>
            <a:chOff x="0" y="0"/>
            <a:chExt cx="8916670" cy="8916670"/>
          </a:xfrm>
        </p:grpSpPr>
        <p:sp>
          <p:nvSpPr>
            <p:cNvPr id="6" name="Freeform 6"/>
            <p:cNvSpPr/>
            <p:nvPr/>
          </p:nvSpPr>
          <p:spPr>
            <a:xfrm>
              <a:off x="6350" y="6350"/>
              <a:ext cx="8903970" cy="8903970"/>
            </a:xfrm>
            <a:custGeom>
              <a:avLst/>
              <a:gdLst/>
              <a:ahLst/>
              <a:cxnLst/>
              <a:rect l="l" t="t" r="r" b="b"/>
              <a:pathLst>
                <a:path w="8903970" h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54940" y="154940"/>
              <a:ext cx="8605520" cy="8605520"/>
            </a:xfrm>
            <a:custGeom>
              <a:avLst/>
              <a:gdLst/>
              <a:ahLst/>
              <a:cxnLst/>
              <a:rect l="l" t="t" r="r" b="b"/>
              <a:pathLst>
                <a:path w="8605520" h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>
              <a:blip r:embed="rId2"/>
              <a:stretch>
                <a:fillRect l="-1300" t="-29260" r="-1300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5498611" y="564547"/>
            <a:ext cx="1786588" cy="1676145"/>
          </a:xfrm>
          <a:custGeom>
            <a:avLst/>
            <a:gdLst/>
            <a:ahLst/>
            <a:cxnLst/>
            <a:rect l="l" t="t" r="r" b="b"/>
            <a:pathLst>
              <a:path w="1786588" h="1676145">
                <a:moveTo>
                  <a:pt x="0" y="0"/>
                </a:moveTo>
                <a:lnTo>
                  <a:pt x="1786589" y="0"/>
                </a:lnTo>
                <a:lnTo>
                  <a:pt x="1786589" y="1676145"/>
                </a:lnTo>
                <a:lnTo>
                  <a:pt x="0" y="1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12862" y="2473339"/>
            <a:ext cx="8178165" cy="8229600"/>
          </a:xfrm>
          <a:custGeom>
            <a:avLst/>
            <a:gdLst/>
            <a:ahLst/>
            <a:cxnLst/>
            <a:rect l="l" t="t" r="r" b="b"/>
            <a:pathLst>
              <a:path w="8178165" h="8229600">
                <a:moveTo>
                  <a:pt x="0" y="0"/>
                </a:moveTo>
                <a:lnTo>
                  <a:pt x="8178165" y="0"/>
                </a:lnTo>
                <a:lnTo>
                  <a:pt x="81781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8000"/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010536" y="8602477"/>
            <a:ext cx="5190452" cy="104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68"/>
              </a:lnSpc>
              <a:spcBef>
                <a:spcPct val="0"/>
              </a:spcBef>
            </a:pPr>
            <a:r>
              <a:rPr lang="en-US" sz="5163">
                <a:solidFill>
                  <a:srgbClr val="000000"/>
                </a:solidFill>
                <a:latin typeface="TAN Pearl"/>
              </a:rPr>
              <a:t>Швайко Марія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3129195"/>
            <a:ext cx="7488584" cy="375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19"/>
              </a:lnSpc>
              <a:spcBef>
                <a:spcPct val="0"/>
              </a:spcBef>
            </a:pPr>
            <a:r>
              <a:rPr lang="en-US" sz="2371">
                <a:solidFill>
                  <a:srgbClr val="010101"/>
                </a:solidFill>
                <a:latin typeface="Lora Italics"/>
              </a:rPr>
              <a:t>Проходження педагогічної практики у закладі фахової передвищої освіти було дуже корисним та пізнавальним досвідом, який допоміг мені розширити свої знання і навички у сфері викладання та організації навчального процесу. Я глибше зрозуміла важливість ролі викладача у формуванні особистості студента. Викладач - це не просто професія, а велика відповідальність перед майбутнім нашого суспільства.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3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74410" y="9116127"/>
            <a:ext cx="1248023" cy="1170873"/>
          </a:xfrm>
          <a:custGeom>
            <a:avLst/>
            <a:gdLst/>
            <a:ahLst/>
            <a:cxnLst/>
            <a:rect l="l" t="t" r="r" b="b"/>
            <a:pathLst>
              <a:path w="1248023" h="1170873">
                <a:moveTo>
                  <a:pt x="0" y="0"/>
                </a:moveTo>
                <a:lnTo>
                  <a:pt x="1248023" y="0"/>
                </a:lnTo>
                <a:lnTo>
                  <a:pt x="1248023" y="1170873"/>
                </a:lnTo>
                <a:lnTo>
                  <a:pt x="0" y="117087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287812" y="6227534"/>
            <a:ext cx="4457729" cy="967975"/>
          </a:xfrm>
          <a:custGeom>
            <a:avLst/>
            <a:gdLst/>
            <a:ahLst/>
            <a:cxnLst/>
            <a:rect l="l" t="t" r="r" b="b"/>
            <a:pathLst>
              <a:path w="4457729" h="967975">
                <a:moveTo>
                  <a:pt x="0" y="0"/>
                </a:moveTo>
                <a:lnTo>
                  <a:pt x="4457729" y="0"/>
                </a:lnTo>
                <a:lnTo>
                  <a:pt x="4457729" y="967975"/>
                </a:lnTo>
                <a:lnTo>
                  <a:pt x="0" y="9679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 t="-16199" b="-16199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31871" y="1635300"/>
            <a:ext cx="4369612" cy="5076222"/>
            <a:chOff x="0" y="0"/>
            <a:chExt cx="546608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-14000" r="-13999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</p:sp>
      </p:grpSp>
      <p:sp>
        <p:nvSpPr>
          <p:cNvPr id="9" name="Freeform 9"/>
          <p:cNvSpPr/>
          <p:nvPr/>
        </p:nvSpPr>
        <p:spPr>
          <a:xfrm rot="-10800000">
            <a:off x="4893111" y="8793362"/>
            <a:ext cx="4204392" cy="967975"/>
          </a:xfrm>
          <a:custGeom>
            <a:avLst/>
            <a:gdLst/>
            <a:ahLst/>
            <a:cxnLst/>
            <a:rect l="l" t="t" r="r" b="b"/>
            <a:pathLst>
              <a:path w="4204392" h="967975">
                <a:moveTo>
                  <a:pt x="0" y="0"/>
                </a:moveTo>
                <a:lnTo>
                  <a:pt x="4204392" y="0"/>
                </a:lnTo>
                <a:lnTo>
                  <a:pt x="4204392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 t="-12437" b="-12437"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4939608" y="4447081"/>
            <a:ext cx="4157895" cy="4830269"/>
            <a:chOff x="0" y="0"/>
            <a:chExt cx="546608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14000" r="-13999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</p:sp>
      </p:grpSp>
      <p:sp>
        <p:nvSpPr>
          <p:cNvPr id="15" name="Freeform 15"/>
          <p:cNvSpPr/>
          <p:nvPr/>
        </p:nvSpPr>
        <p:spPr>
          <a:xfrm rot="-10800000">
            <a:off x="9382125" y="8793362"/>
            <a:ext cx="4212317" cy="967975"/>
          </a:xfrm>
          <a:custGeom>
            <a:avLst/>
            <a:gdLst/>
            <a:ahLst/>
            <a:cxnLst/>
            <a:rect l="l" t="t" r="r" b="b"/>
            <a:pathLst>
              <a:path w="4212317" h="967975">
                <a:moveTo>
                  <a:pt x="0" y="0"/>
                </a:moveTo>
                <a:lnTo>
                  <a:pt x="4212317" y="0"/>
                </a:lnTo>
                <a:lnTo>
                  <a:pt x="4212317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 t="-12555" b="-12555"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3594442" y="6227534"/>
            <a:ext cx="4369612" cy="967975"/>
          </a:xfrm>
          <a:custGeom>
            <a:avLst/>
            <a:gdLst/>
            <a:ahLst/>
            <a:cxnLst/>
            <a:rect l="l" t="t" r="r" b="b"/>
            <a:pathLst>
              <a:path w="4369612" h="967975">
                <a:moveTo>
                  <a:pt x="0" y="0"/>
                </a:moveTo>
                <a:lnTo>
                  <a:pt x="4369611" y="0"/>
                </a:lnTo>
                <a:lnTo>
                  <a:pt x="4369611" y="967975"/>
                </a:lnTo>
                <a:lnTo>
                  <a:pt x="0" y="9679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 t="-14891" b="-14891"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3594442" y="1635300"/>
            <a:ext cx="4369612" cy="5076222"/>
            <a:chOff x="0" y="0"/>
            <a:chExt cx="546608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t="-19444" b="-19444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9282074" y="4428031"/>
            <a:ext cx="4174294" cy="4849319"/>
            <a:chOff x="0" y="0"/>
            <a:chExt cx="546608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8"/>
              <a:stretch>
                <a:fillRect t="-19444" b="-19444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</p:sp>
      </p:grpSp>
      <p:sp>
        <p:nvSpPr>
          <p:cNvPr id="27" name="AutoShape 27"/>
          <p:cNvSpPr/>
          <p:nvPr/>
        </p:nvSpPr>
        <p:spPr>
          <a:xfrm>
            <a:off x="-4161662" y="9692039"/>
            <a:ext cx="10380725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>
            <a:off x="11999020" y="473952"/>
            <a:ext cx="10380725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TextBox 29"/>
          <p:cNvSpPr txBox="1"/>
          <p:nvPr/>
        </p:nvSpPr>
        <p:spPr>
          <a:xfrm>
            <a:off x="5257801" y="2095500"/>
            <a:ext cx="7947372" cy="1094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543"/>
              </a:lnSpc>
              <a:spcBef>
                <a:spcPct val="0"/>
              </a:spcBef>
            </a:pP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Студенти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ВСП </a:t>
            </a:r>
            <a:r>
              <a:rPr lang="uk-UA" sz="28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800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Любешівський</a:t>
            </a:r>
            <a:r>
              <a:rPr lang="en-US" sz="28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технічний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i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lnSpc>
                <a:spcPts val="4543"/>
              </a:lnSpc>
              <a:spcBef>
                <a:spcPct val="0"/>
              </a:spcBef>
            </a:pPr>
            <a:r>
              <a:rPr lang="en-US" sz="2800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фаховий</a:t>
            </a:r>
            <a:r>
              <a:rPr lang="en-US" sz="28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коледж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Луцького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8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US" sz="28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8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en-US" sz="28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3981046" y="7711646"/>
            <a:ext cx="3596403" cy="596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71"/>
              </a:lnSpc>
              <a:spcBef>
                <a:spcPct val="0"/>
              </a:spcBef>
            </a:pPr>
            <a:r>
              <a:rPr lang="en-US" sz="2970">
                <a:solidFill>
                  <a:srgbClr val="000000"/>
                </a:solidFill>
                <a:latin typeface="Adlery Pro"/>
              </a:rPr>
              <a:t>12-БЦІ група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18475" y="7711646"/>
            <a:ext cx="3596403" cy="596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71"/>
              </a:lnSpc>
              <a:spcBef>
                <a:spcPct val="0"/>
              </a:spcBef>
            </a:pPr>
            <a:r>
              <a:rPr lang="en-US" sz="2970">
                <a:solidFill>
                  <a:srgbClr val="000000"/>
                </a:solidFill>
                <a:latin typeface="Adlery Pro"/>
              </a:rPr>
              <a:t>Швайко Марія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383"/>
          <a:stretch/>
        </p:blipFill>
        <p:spPr bwMode="auto">
          <a:xfrm>
            <a:off x="2133600" y="1424508"/>
            <a:ext cx="14896147" cy="732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3"/>
          <p:cNvSpPr txBox="1"/>
          <p:nvPr/>
        </p:nvSpPr>
        <p:spPr>
          <a:xfrm>
            <a:off x="8641080" y="1516063"/>
            <a:ext cx="883279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0" indent="0" algn="ctr">
              <a:spcBef>
                <a:spcPct val="0"/>
              </a:spcBef>
            </a:pPr>
            <a:r>
              <a:rPr lang="uk-UA" sz="6000" b="1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ream Avenue"/>
              </a:rPr>
              <a:t>Дякуємо за увагу!</a:t>
            </a:r>
          </a:p>
          <a:p>
            <a:pPr marL="0" lvl="0" indent="0" algn="ctr">
              <a:spcBef>
                <a:spcPct val="0"/>
              </a:spcBef>
            </a:pPr>
            <a:r>
              <a:rPr lang="uk-UA" sz="6000" b="1" u="none" strike="noStrike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ream Avenue"/>
              </a:rPr>
              <a:t>Мирного неба!</a:t>
            </a:r>
            <a:endParaRPr lang="en-US" sz="6000" b="1" u="none" strike="noStrike" dirty="0">
              <a:ln w="11430"/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ream Avenue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-877281" y="0"/>
            <a:ext cx="3088591" cy="10287000"/>
            <a:chOff x="0" y="0"/>
            <a:chExt cx="81345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3456" cy="2709333"/>
            </a:xfrm>
            <a:custGeom>
              <a:avLst/>
              <a:gdLst/>
              <a:ahLst/>
              <a:cxnLst/>
              <a:rect l="l" t="t" r="r" b="b"/>
              <a:pathLst>
                <a:path w="813456" h="2709333">
                  <a:moveTo>
                    <a:pt x="0" y="0"/>
                  </a:moveTo>
                  <a:lnTo>
                    <a:pt x="813456" y="0"/>
                  </a:lnTo>
                  <a:lnTo>
                    <a:pt x="81345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FD3CA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3456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5400000">
            <a:off x="-2421094" y="4207228"/>
            <a:ext cx="8543440" cy="1872544"/>
          </a:xfrm>
          <a:custGeom>
            <a:avLst/>
            <a:gdLst/>
            <a:ahLst/>
            <a:cxnLst/>
            <a:rect l="l" t="t" r="r" b="b"/>
            <a:pathLst>
              <a:path w="8543440" h="1872544">
                <a:moveTo>
                  <a:pt x="0" y="0"/>
                </a:moveTo>
                <a:lnTo>
                  <a:pt x="8543440" y="0"/>
                </a:lnTo>
                <a:lnTo>
                  <a:pt x="8543440" y="1872544"/>
                </a:lnTo>
                <a:lnTo>
                  <a:pt x="0" y="18725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38523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59335" y="313570"/>
            <a:ext cx="7057902" cy="9723341"/>
            <a:chOff x="0" y="0"/>
            <a:chExt cx="6342380" cy="8737600"/>
          </a:xfrm>
        </p:grpSpPr>
        <p:sp>
          <p:nvSpPr>
            <p:cNvPr id="3" name="Freeform 3"/>
            <p:cNvSpPr/>
            <p:nvPr/>
          </p:nvSpPr>
          <p:spPr>
            <a:xfrm>
              <a:off x="628650" y="391160"/>
              <a:ext cx="5085080" cy="7955280"/>
            </a:xfrm>
            <a:custGeom>
              <a:avLst/>
              <a:gdLst/>
              <a:ahLst/>
              <a:cxnLst/>
              <a:rect l="l" t="t" r="r" b="b"/>
              <a:pathLst>
                <a:path w="5085080" h="7955280">
                  <a:moveTo>
                    <a:pt x="2542540" y="7955280"/>
                  </a:moveTo>
                  <a:cubicBezTo>
                    <a:pt x="1140460" y="7955280"/>
                    <a:pt x="0" y="6814820"/>
                    <a:pt x="0" y="5412740"/>
                  </a:cubicBezTo>
                  <a:lnTo>
                    <a:pt x="0" y="2542540"/>
                  </a:lnTo>
                  <a:cubicBezTo>
                    <a:pt x="0" y="1140460"/>
                    <a:pt x="1140460" y="0"/>
                    <a:pt x="2542540" y="0"/>
                  </a:cubicBezTo>
                  <a:cubicBezTo>
                    <a:pt x="3944620" y="0"/>
                    <a:pt x="5085080" y="1140460"/>
                    <a:pt x="5085080" y="2542540"/>
                  </a:cubicBezTo>
                  <a:lnTo>
                    <a:pt x="5085080" y="5412740"/>
                  </a:lnTo>
                  <a:cubicBezTo>
                    <a:pt x="5085080" y="6814820"/>
                    <a:pt x="3944620" y="7955280"/>
                    <a:pt x="2542540" y="7955280"/>
                  </a:cubicBezTo>
                  <a:close/>
                </a:path>
              </a:pathLst>
            </a:custGeom>
            <a:blipFill>
              <a:blip r:embed="rId2"/>
              <a:stretch>
                <a:fillRect l="-66967" r="-66967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342380" cy="8737600"/>
            </a:xfrm>
            <a:custGeom>
              <a:avLst/>
              <a:gdLst/>
              <a:ahLst/>
              <a:cxnLst/>
              <a:rect l="l" t="t" r="r" b="b"/>
              <a:pathLst>
                <a:path w="6342380" h="8737600">
                  <a:moveTo>
                    <a:pt x="3171190" y="381000"/>
                  </a:moveTo>
                  <a:cubicBezTo>
                    <a:pt x="1764030" y="381000"/>
                    <a:pt x="618490" y="1526540"/>
                    <a:pt x="618490" y="2933700"/>
                  </a:cubicBezTo>
                  <a:lnTo>
                    <a:pt x="618490" y="5803900"/>
                  </a:lnTo>
                  <a:cubicBezTo>
                    <a:pt x="618490" y="7211060"/>
                    <a:pt x="1764030" y="8356600"/>
                    <a:pt x="3171190" y="8356600"/>
                  </a:cubicBezTo>
                  <a:cubicBezTo>
                    <a:pt x="4578350" y="8356600"/>
                    <a:pt x="5723890" y="7211060"/>
                    <a:pt x="5723890" y="5803900"/>
                  </a:cubicBezTo>
                  <a:lnTo>
                    <a:pt x="5723890" y="2933700"/>
                  </a:lnTo>
                  <a:cubicBezTo>
                    <a:pt x="5723890" y="1526540"/>
                    <a:pt x="4578350" y="381000"/>
                    <a:pt x="3171190" y="381000"/>
                  </a:cubicBezTo>
                  <a:close/>
                  <a:moveTo>
                    <a:pt x="5704840" y="5803900"/>
                  </a:moveTo>
                  <a:cubicBezTo>
                    <a:pt x="5704840" y="7200900"/>
                    <a:pt x="4568190" y="8337550"/>
                    <a:pt x="3171190" y="8337550"/>
                  </a:cubicBezTo>
                  <a:cubicBezTo>
                    <a:pt x="1774190" y="8337550"/>
                    <a:pt x="637540" y="7200900"/>
                    <a:pt x="637540" y="5803900"/>
                  </a:cubicBezTo>
                  <a:lnTo>
                    <a:pt x="637540" y="2933700"/>
                  </a:lnTo>
                  <a:cubicBezTo>
                    <a:pt x="637540" y="1536700"/>
                    <a:pt x="1774190" y="400050"/>
                    <a:pt x="3171190" y="400050"/>
                  </a:cubicBezTo>
                  <a:cubicBezTo>
                    <a:pt x="4568190" y="400050"/>
                    <a:pt x="5704840" y="1536700"/>
                    <a:pt x="5704840" y="2933700"/>
                  </a:cubicBezTo>
                  <a:lnTo>
                    <a:pt x="5704840" y="5803900"/>
                  </a:lnTo>
                  <a:close/>
                  <a:moveTo>
                    <a:pt x="6277610" y="3246120"/>
                  </a:moveTo>
                  <a:cubicBezTo>
                    <a:pt x="6240780" y="3230880"/>
                    <a:pt x="6207760" y="3208020"/>
                    <a:pt x="6179820" y="3180080"/>
                  </a:cubicBezTo>
                  <a:cubicBezTo>
                    <a:pt x="6151880" y="3152140"/>
                    <a:pt x="6129020" y="3119120"/>
                    <a:pt x="6113780" y="3082290"/>
                  </a:cubicBezTo>
                  <a:cubicBezTo>
                    <a:pt x="6109970" y="3073400"/>
                    <a:pt x="6107430" y="3064510"/>
                    <a:pt x="6103620" y="3055620"/>
                  </a:cubicBezTo>
                  <a:lnTo>
                    <a:pt x="6103620" y="2933700"/>
                  </a:lnTo>
                  <a:cubicBezTo>
                    <a:pt x="6103620" y="2150110"/>
                    <a:pt x="5798820" y="1413510"/>
                    <a:pt x="5245100" y="859790"/>
                  </a:cubicBezTo>
                  <a:cubicBezTo>
                    <a:pt x="4691380" y="304800"/>
                    <a:pt x="3954780" y="0"/>
                    <a:pt x="3171190" y="0"/>
                  </a:cubicBezTo>
                  <a:cubicBezTo>
                    <a:pt x="2387600" y="0"/>
                    <a:pt x="1651000" y="304800"/>
                    <a:pt x="1097280" y="858520"/>
                  </a:cubicBezTo>
                  <a:cubicBezTo>
                    <a:pt x="543560" y="1413510"/>
                    <a:pt x="238760" y="2150110"/>
                    <a:pt x="238760" y="2933700"/>
                  </a:cubicBezTo>
                  <a:lnTo>
                    <a:pt x="238760" y="5267960"/>
                  </a:lnTo>
                  <a:cubicBezTo>
                    <a:pt x="236220" y="5276850"/>
                    <a:pt x="232410" y="5285740"/>
                    <a:pt x="228600" y="5294630"/>
                  </a:cubicBezTo>
                  <a:cubicBezTo>
                    <a:pt x="213360" y="5331460"/>
                    <a:pt x="190500" y="5364480"/>
                    <a:pt x="162560" y="5392420"/>
                  </a:cubicBezTo>
                  <a:cubicBezTo>
                    <a:pt x="134620" y="5420360"/>
                    <a:pt x="101600" y="5443220"/>
                    <a:pt x="64770" y="5458460"/>
                  </a:cubicBezTo>
                  <a:cubicBezTo>
                    <a:pt x="43180" y="5467350"/>
                    <a:pt x="21590" y="5473700"/>
                    <a:pt x="0" y="5477510"/>
                  </a:cubicBezTo>
                  <a:cubicBezTo>
                    <a:pt x="22860" y="5481320"/>
                    <a:pt x="44450" y="5487670"/>
                    <a:pt x="64770" y="5496560"/>
                  </a:cubicBezTo>
                  <a:cubicBezTo>
                    <a:pt x="101600" y="5511800"/>
                    <a:pt x="134620" y="5534660"/>
                    <a:pt x="162560" y="5562600"/>
                  </a:cubicBezTo>
                  <a:cubicBezTo>
                    <a:pt x="190500" y="5590541"/>
                    <a:pt x="213360" y="5623560"/>
                    <a:pt x="228600" y="5660391"/>
                  </a:cubicBezTo>
                  <a:cubicBezTo>
                    <a:pt x="232410" y="5669281"/>
                    <a:pt x="234950" y="5678170"/>
                    <a:pt x="238760" y="5687061"/>
                  </a:cubicBezTo>
                  <a:lnTo>
                    <a:pt x="238760" y="5805170"/>
                  </a:lnTo>
                  <a:cubicBezTo>
                    <a:pt x="238760" y="6588761"/>
                    <a:pt x="543560" y="7325361"/>
                    <a:pt x="1097280" y="7879080"/>
                  </a:cubicBezTo>
                  <a:cubicBezTo>
                    <a:pt x="1651000" y="8432800"/>
                    <a:pt x="2387600" y="8737600"/>
                    <a:pt x="3171190" y="8737600"/>
                  </a:cubicBezTo>
                  <a:cubicBezTo>
                    <a:pt x="3954780" y="8737600"/>
                    <a:pt x="4691380" y="8432800"/>
                    <a:pt x="5245100" y="7879080"/>
                  </a:cubicBezTo>
                  <a:cubicBezTo>
                    <a:pt x="5798820" y="7325361"/>
                    <a:pt x="6103620" y="6588761"/>
                    <a:pt x="6103620" y="5805170"/>
                  </a:cubicBezTo>
                  <a:lnTo>
                    <a:pt x="6103620" y="3474720"/>
                  </a:lnTo>
                  <a:cubicBezTo>
                    <a:pt x="6106160" y="3465830"/>
                    <a:pt x="6109970" y="3456940"/>
                    <a:pt x="6113780" y="3448050"/>
                  </a:cubicBezTo>
                  <a:cubicBezTo>
                    <a:pt x="6129020" y="3411220"/>
                    <a:pt x="6151880" y="3378200"/>
                    <a:pt x="6179820" y="3350260"/>
                  </a:cubicBezTo>
                  <a:cubicBezTo>
                    <a:pt x="6207760" y="3322320"/>
                    <a:pt x="6240780" y="3299460"/>
                    <a:pt x="6277610" y="3284220"/>
                  </a:cubicBezTo>
                  <a:cubicBezTo>
                    <a:pt x="6299200" y="3275330"/>
                    <a:pt x="6320790" y="3268980"/>
                    <a:pt x="6342380" y="3265170"/>
                  </a:cubicBezTo>
                  <a:cubicBezTo>
                    <a:pt x="6320790" y="3261360"/>
                    <a:pt x="6299200" y="3255010"/>
                    <a:pt x="6277610" y="3246120"/>
                  </a:cubicBezTo>
                  <a:close/>
                  <a:moveTo>
                    <a:pt x="5232400" y="7865110"/>
                  </a:moveTo>
                  <a:cubicBezTo>
                    <a:pt x="4682490" y="8415020"/>
                    <a:pt x="3949700" y="8718550"/>
                    <a:pt x="3171190" y="8718550"/>
                  </a:cubicBezTo>
                  <a:cubicBezTo>
                    <a:pt x="2392680" y="8718550"/>
                    <a:pt x="1661160" y="8415020"/>
                    <a:pt x="1109980" y="7865110"/>
                  </a:cubicBezTo>
                  <a:cubicBezTo>
                    <a:pt x="560070" y="7315200"/>
                    <a:pt x="256540" y="6582410"/>
                    <a:pt x="256540" y="5803900"/>
                  </a:cubicBezTo>
                  <a:lnTo>
                    <a:pt x="256540" y="5685790"/>
                  </a:lnTo>
                  <a:cubicBezTo>
                    <a:pt x="259080" y="5676900"/>
                    <a:pt x="262890" y="5668010"/>
                    <a:pt x="266700" y="5659120"/>
                  </a:cubicBezTo>
                  <a:cubicBezTo>
                    <a:pt x="281940" y="5622290"/>
                    <a:pt x="304800" y="5589270"/>
                    <a:pt x="332740" y="5561330"/>
                  </a:cubicBezTo>
                  <a:cubicBezTo>
                    <a:pt x="360680" y="5533390"/>
                    <a:pt x="393700" y="5510530"/>
                    <a:pt x="430530" y="5495290"/>
                  </a:cubicBezTo>
                  <a:cubicBezTo>
                    <a:pt x="452120" y="5486400"/>
                    <a:pt x="473710" y="5480050"/>
                    <a:pt x="495300" y="5476240"/>
                  </a:cubicBezTo>
                  <a:cubicBezTo>
                    <a:pt x="472440" y="5472430"/>
                    <a:pt x="450850" y="5466080"/>
                    <a:pt x="430530" y="5457190"/>
                  </a:cubicBezTo>
                  <a:cubicBezTo>
                    <a:pt x="393700" y="5441950"/>
                    <a:pt x="360680" y="5419090"/>
                    <a:pt x="332740" y="5391150"/>
                  </a:cubicBezTo>
                  <a:cubicBezTo>
                    <a:pt x="304800" y="5363209"/>
                    <a:pt x="281940" y="5330190"/>
                    <a:pt x="266700" y="5293359"/>
                  </a:cubicBezTo>
                  <a:cubicBezTo>
                    <a:pt x="262890" y="5284469"/>
                    <a:pt x="260350" y="5275580"/>
                    <a:pt x="256540" y="5266689"/>
                  </a:cubicBezTo>
                  <a:lnTo>
                    <a:pt x="256540" y="2933700"/>
                  </a:lnTo>
                  <a:cubicBezTo>
                    <a:pt x="256540" y="2155190"/>
                    <a:pt x="560070" y="1423670"/>
                    <a:pt x="1109980" y="872490"/>
                  </a:cubicBezTo>
                  <a:cubicBezTo>
                    <a:pt x="1659890" y="322580"/>
                    <a:pt x="2392680" y="19050"/>
                    <a:pt x="3171190" y="19050"/>
                  </a:cubicBezTo>
                  <a:cubicBezTo>
                    <a:pt x="3949700" y="19050"/>
                    <a:pt x="4681220" y="322580"/>
                    <a:pt x="5232400" y="872490"/>
                  </a:cubicBezTo>
                  <a:cubicBezTo>
                    <a:pt x="5782310" y="1422400"/>
                    <a:pt x="6085840" y="2155190"/>
                    <a:pt x="6085840" y="2933700"/>
                  </a:cubicBezTo>
                  <a:lnTo>
                    <a:pt x="6085840" y="3056890"/>
                  </a:lnTo>
                  <a:cubicBezTo>
                    <a:pt x="6083300" y="3065780"/>
                    <a:pt x="6079490" y="3074670"/>
                    <a:pt x="6075680" y="3083560"/>
                  </a:cubicBezTo>
                  <a:cubicBezTo>
                    <a:pt x="6060440" y="3120390"/>
                    <a:pt x="6037580" y="3153410"/>
                    <a:pt x="6009640" y="3181350"/>
                  </a:cubicBezTo>
                  <a:cubicBezTo>
                    <a:pt x="5981700" y="3209290"/>
                    <a:pt x="5948680" y="3232150"/>
                    <a:pt x="5911850" y="3247390"/>
                  </a:cubicBezTo>
                  <a:cubicBezTo>
                    <a:pt x="5890260" y="3256280"/>
                    <a:pt x="5868670" y="3262630"/>
                    <a:pt x="5847080" y="3266440"/>
                  </a:cubicBezTo>
                  <a:cubicBezTo>
                    <a:pt x="5869940" y="3270250"/>
                    <a:pt x="5891530" y="3276600"/>
                    <a:pt x="5911850" y="3285490"/>
                  </a:cubicBezTo>
                  <a:cubicBezTo>
                    <a:pt x="5948680" y="3300730"/>
                    <a:pt x="5981700" y="3323590"/>
                    <a:pt x="6009640" y="3351530"/>
                  </a:cubicBezTo>
                  <a:cubicBezTo>
                    <a:pt x="6037580" y="3379470"/>
                    <a:pt x="6060440" y="3412490"/>
                    <a:pt x="6075680" y="3449320"/>
                  </a:cubicBezTo>
                  <a:cubicBezTo>
                    <a:pt x="6079490" y="3458211"/>
                    <a:pt x="6082030" y="3467100"/>
                    <a:pt x="6085840" y="3475991"/>
                  </a:cubicBezTo>
                  <a:lnTo>
                    <a:pt x="6085840" y="5803900"/>
                  </a:lnTo>
                  <a:cubicBezTo>
                    <a:pt x="6085840" y="6582410"/>
                    <a:pt x="5782310" y="7313930"/>
                    <a:pt x="5232400" y="786511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877281" y="0"/>
            <a:ext cx="3088591" cy="10287000"/>
            <a:chOff x="0" y="0"/>
            <a:chExt cx="813456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3456" cy="2709333"/>
            </a:xfrm>
            <a:custGeom>
              <a:avLst/>
              <a:gdLst/>
              <a:ahLst/>
              <a:cxnLst/>
              <a:rect l="l" t="t" r="r" b="b"/>
              <a:pathLst>
                <a:path w="813456" h="2709333">
                  <a:moveTo>
                    <a:pt x="0" y="0"/>
                  </a:moveTo>
                  <a:lnTo>
                    <a:pt x="813456" y="0"/>
                  </a:lnTo>
                  <a:lnTo>
                    <a:pt x="81345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FD3CA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3456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400000">
            <a:off x="-2421094" y="4207228"/>
            <a:ext cx="8543440" cy="1872544"/>
          </a:xfrm>
          <a:custGeom>
            <a:avLst/>
            <a:gdLst/>
            <a:ahLst/>
            <a:cxnLst/>
            <a:rect l="l" t="t" r="r" b="b"/>
            <a:pathLst>
              <a:path w="8543440" h="1872544">
                <a:moveTo>
                  <a:pt x="0" y="0"/>
                </a:moveTo>
                <a:lnTo>
                  <a:pt x="8543440" y="0"/>
                </a:lnTo>
                <a:lnTo>
                  <a:pt x="8543440" y="1872544"/>
                </a:lnTo>
                <a:lnTo>
                  <a:pt x="0" y="18725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3852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67853" y="2933700"/>
            <a:ext cx="6546798" cy="377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1"/>
              </a:lnSpc>
            </a:pPr>
            <a:r>
              <a:rPr lang="en-US" sz="4000" spc="4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Шановні</a:t>
            </a:r>
            <a:r>
              <a:rPr lang="en-US" sz="4000" spc="4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 </a:t>
            </a:r>
            <a:r>
              <a:rPr lang="en-US" sz="4000" spc="4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члени</a:t>
            </a:r>
            <a:r>
              <a:rPr lang="en-US" sz="4000" spc="4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 </a:t>
            </a:r>
            <a:r>
              <a:rPr lang="en-US" sz="4000" spc="4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комісії</a:t>
            </a:r>
            <a:r>
              <a:rPr lang="en-US" sz="4000" spc="4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, </a:t>
            </a:r>
            <a:r>
              <a:rPr lang="en-US" sz="4000" spc="4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колеги</a:t>
            </a:r>
            <a:r>
              <a:rPr lang="en-US" sz="4000" spc="4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 </a:t>
            </a:r>
            <a:r>
              <a:rPr lang="en-US" sz="4000" spc="4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та</a:t>
            </a:r>
            <a:r>
              <a:rPr lang="en-US" sz="4000" spc="4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 </a:t>
            </a:r>
            <a:r>
              <a:rPr lang="en-US" sz="4000" spc="4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гості</a:t>
            </a:r>
            <a:r>
              <a:rPr lang="en-US" sz="4000" spc="4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!</a:t>
            </a:r>
          </a:p>
          <a:p>
            <a:pPr marL="0" lvl="0" indent="0" algn="ctr">
              <a:lnSpc>
                <a:spcPts val="4891"/>
              </a:lnSpc>
              <a:spcBef>
                <a:spcPct val="0"/>
              </a:spcBef>
            </a:pPr>
            <a:r>
              <a:rPr lang="en-US" sz="4000" spc="4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Дозвольте</a:t>
            </a:r>
            <a:r>
              <a:rPr lang="en-US" sz="4000" spc="4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 </a:t>
            </a:r>
            <a:r>
              <a:rPr lang="en-US" sz="4000" spc="4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поділитися</a:t>
            </a:r>
            <a:r>
              <a:rPr lang="en-US" sz="4000" spc="4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  з </a:t>
            </a:r>
            <a:r>
              <a:rPr lang="en-US" sz="4000" spc="4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вами</a:t>
            </a:r>
            <a:r>
              <a:rPr lang="en-US" sz="4000" spc="4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 </a:t>
            </a:r>
            <a:r>
              <a:rPr lang="en-US" sz="4000" spc="4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результатами</a:t>
            </a:r>
            <a:r>
              <a:rPr lang="en-US" sz="4000" spc="4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 </a:t>
            </a:r>
            <a:r>
              <a:rPr lang="en-US" sz="4000" spc="4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нашої</a:t>
            </a:r>
            <a:r>
              <a:rPr lang="en-US" sz="4000" spc="4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 </a:t>
            </a:r>
            <a:r>
              <a:rPr lang="en-US" sz="4000" spc="4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виробничої</a:t>
            </a:r>
            <a:r>
              <a:rPr lang="en-US" sz="4000" spc="4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 </a:t>
            </a:r>
            <a:r>
              <a:rPr lang="uk-UA" sz="4000" spc="45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(</a:t>
            </a:r>
            <a:r>
              <a:rPr lang="en-US" sz="4000" spc="45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педагогічної</a:t>
            </a:r>
            <a:r>
              <a:rPr lang="uk-UA" sz="4000" spc="45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)</a:t>
            </a:r>
            <a:r>
              <a:rPr lang="en-US" sz="4000" spc="45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 </a:t>
            </a:r>
            <a:r>
              <a:rPr lang="en-US" sz="4000" spc="4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практики</a:t>
            </a:r>
            <a:r>
              <a:rPr lang="en-US" sz="4000" spc="4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 Avenue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402619"/>
            <a:ext cx="7154125" cy="9032594"/>
            <a:chOff x="0" y="0"/>
            <a:chExt cx="660400" cy="8338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833802"/>
            </a:xfrm>
            <a:custGeom>
              <a:avLst/>
              <a:gdLst/>
              <a:ahLst/>
              <a:cxnLst/>
              <a:rect l="l" t="t" r="r" b="b"/>
              <a:pathLst>
                <a:path w="660400" h="833802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969"/>
                  </a:cubicBezTo>
                  <a:lnTo>
                    <a:pt x="660400" y="833802"/>
                  </a:lnTo>
                  <a:lnTo>
                    <a:pt x="0" y="833802"/>
                  </a:lnTo>
                  <a:lnTo>
                    <a:pt x="0" y="329343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DFD3C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8425"/>
              <a:ext cx="660400" cy="735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2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65291" y="1803029"/>
            <a:ext cx="6680942" cy="6680942"/>
            <a:chOff x="0" y="0"/>
            <a:chExt cx="8916670" cy="8916670"/>
          </a:xfrm>
        </p:grpSpPr>
        <p:sp>
          <p:nvSpPr>
            <p:cNvPr id="6" name="Freeform 6"/>
            <p:cNvSpPr/>
            <p:nvPr/>
          </p:nvSpPr>
          <p:spPr>
            <a:xfrm>
              <a:off x="6350" y="6350"/>
              <a:ext cx="8903970" cy="8903970"/>
            </a:xfrm>
            <a:custGeom>
              <a:avLst/>
              <a:gdLst/>
              <a:ahLst/>
              <a:cxnLst/>
              <a:rect l="l" t="t" r="r" b="b"/>
              <a:pathLst>
                <a:path w="8903970" h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54940" y="154940"/>
              <a:ext cx="8605520" cy="8605520"/>
            </a:xfrm>
            <a:custGeom>
              <a:avLst/>
              <a:gdLst/>
              <a:ahLst/>
              <a:cxnLst/>
              <a:rect l="l" t="t" r="r" b="b"/>
              <a:pathLst>
                <a:path w="8605520" h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>
              <a:blip r:embed="rId2"/>
              <a:stretch>
                <a:fillRect t="-25029" b="-25029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5498611" y="564547"/>
            <a:ext cx="1786588" cy="1676145"/>
          </a:xfrm>
          <a:custGeom>
            <a:avLst/>
            <a:gdLst/>
            <a:ahLst/>
            <a:cxnLst/>
            <a:rect l="l" t="t" r="r" b="b"/>
            <a:pathLst>
              <a:path w="1786588" h="1676145">
                <a:moveTo>
                  <a:pt x="0" y="0"/>
                </a:moveTo>
                <a:lnTo>
                  <a:pt x="1786589" y="0"/>
                </a:lnTo>
                <a:lnTo>
                  <a:pt x="1786589" y="1676145"/>
                </a:lnTo>
                <a:lnTo>
                  <a:pt x="0" y="1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12862" y="2473339"/>
            <a:ext cx="8178165" cy="8229600"/>
          </a:xfrm>
          <a:custGeom>
            <a:avLst/>
            <a:gdLst/>
            <a:ahLst/>
            <a:cxnLst/>
            <a:rect l="l" t="t" r="r" b="b"/>
            <a:pathLst>
              <a:path w="8178165" h="8229600">
                <a:moveTo>
                  <a:pt x="0" y="0"/>
                </a:moveTo>
                <a:lnTo>
                  <a:pt x="8178165" y="0"/>
                </a:lnTo>
                <a:lnTo>
                  <a:pt x="81781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8000"/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630135" y="8401704"/>
            <a:ext cx="4546632" cy="106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2"/>
              </a:lnSpc>
              <a:spcBef>
                <a:spcPct val="0"/>
              </a:spcBef>
            </a:pPr>
            <a:r>
              <a:rPr lang="en-US" sz="5263">
                <a:solidFill>
                  <a:srgbClr val="000000"/>
                </a:solidFill>
                <a:latin typeface="TAN Pearl"/>
              </a:rPr>
              <a:t>Кібиш Ірина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15400" y="3288615"/>
            <a:ext cx="7620000" cy="4655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319"/>
              </a:lnSpc>
              <a:spcBef>
                <a:spcPct val="0"/>
              </a:spcBef>
            </a:pPr>
            <a:r>
              <a:rPr lang="uk-UA" sz="2371" i="1" dirty="0" smtClean="0">
                <a:solidFill>
                  <a:srgbClr val="010101"/>
                </a:solidFill>
                <a:latin typeface="Lora"/>
              </a:rPr>
              <a:t>Під </a:t>
            </a:r>
            <a:r>
              <a:rPr lang="uk-UA" sz="2371" i="1" dirty="0">
                <a:solidFill>
                  <a:srgbClr val="010101"/>
                </a:solidFill>
                <a:latin typeface="Lora"/>
              </a:rPr>
              <a:t>час практики мені вдалося реалізувати всі поставлені цілі та завдання , набути безцінного практичного досвіду і навику</a:t>
            </a:r>
          </a:p>
          <a:p>
            <a:pPr lvl="0" algn="ctr">
              <a:lnSpc>
                <a:spcPts val="3319"/>
              </a:lnSpc>
              <a:spcBef>
                <a:spcPct val="0"/>
              </a:spcBef>
            </a:pPr>
            <a:r>
              <a:rPr lang="uk-UA" sz="2371" i="1" dirty="0">
                <a:solidFill>
                  <a:srgbClr val="010101"/>
                </a:solidFill>
                <a:latin typeface="Lora"/>
              </a:rPr>
              <a:t>роботи </a:t>
            </a:r>
            <a:r>
              <a:rPr lang="uk-UA" sz="2371" i="1" dirty="0" smtClean="0">
                <a:solidFill>
                  <a:srgbClr val="010101"/>
                </a:solidFill>
                <a:latin typeface="Lora"/>
              </a:rPr>
              <a:t>зі студентами з урахуванням їхніх психологічних особливостей </a:t>
            </a:r>
            <a:r>
              <a:rPr lang="uk-UA" sz="2371" i="1" dirty="0">
                <a:solidFill>
                  <a:srgbClr val="010101"/>
                </a:solidFill>
                <a:latin typeface="Lora"/>
              </a:rPr>
              <a:t>і </a:t>
            </a:r>
            <a:r>
              <a:rPr lang="uk-UA" sz="2371" i="1" dirty="0" smtClean="0">
                <a:solidFill>
                  <a:srgbClr val="010101"/>
                </a:solidFill>
                <a:latin typeface="Lora"/>
              </a:rPr>
              <a:t>рівня </a:t>
            </a:r>
            <a:r>
              <a:rPr lang="uk-UA" sz="2371" i="1" dirty="0">
                <a:solidFill>
                  <a:srgbClr val="010101"/>
                </a:solidFill>
                <a:latin typeface="Lora"/>
              </a:rPr>
              <a:t>розвитку. Поглибила знання з педагогіки, методики та психології, зуміла налагодити контакт </a:t>
            </a:r>
            <a:r>
              <a:rPr lang="uk-UA" sz="2371" i="1" dirty="0" smtClean="0">
                <a:solidFill>
                  <a:srgbClr val="010101"/>
                </a:solidFill>
                <a:latin typeface="Lora"/>
              </a:rPr>
              <a:t>зі здобувачами </a:t>
            </a:r>
            <a:r>
              <a:rPr lang="uk-UA" sz="2371" i="1" dirty="0">
                <a:solidFill>
                  <a:srgbClr val="010101"/>
                </a:solidFill>
                <a:latin typeface="Lora"/>
              </a:rPr>
              <a:t>на </a:t>
            </a:r>
            <a:r>
              <a:rPr lang="uk-UA" sz="2371" i="1" dirty="0" smtClean="0">
                <a:solidFill>
                  <a:srgbClr val="010101"/>
                </a:solidFill>
                <a:latin typeface="Lora"/>
              </a:rPr>
              <a:t>заняттях </a:t>
            </a:r>
            <a:r>
              <a:rPr lang="uk-UA" sz="2371" i="1" dirty="0">
                <a:solidFill>
                  <a:srgbClr val="010101"/>
                </a:solidFill>
                <a:latin typeface="Lora"/>
              </a:rPr>
              <a:t>та поза межами.</a:t>
            </a:r>
          </a:p>
          <a:p>
            <a:pPr lvl="0" algn="ctr">
              <a:lnSpc>
                <a:spcPts val="3319"/>
              </a:lnSpc>
              <a:spcBef>
                <a:spcPct val="0"/>
              </a:spcBef>
            </a:pPr>
            <a:r>
              <a:rPr lang="uk-UA" sz="2371" i="1" dirty="0">
                <a:solidFill>
                  <a:srgbClr val="010101"/>
                </a:solidFill>
                <a:latin typeface="Lora"/>
              </a:rPr>
              <a:t>Педагогічна практика поглибила і закріпила знання з фахових дисциплін, здобуті в навчальному закладі, та дала змогу застосувати їх.</a:t>
            </a:r>
            <a:endParaRPr lang="en-US" sz="2371" i="1" dirty="0">
              <a:solidFill>
                <a:srgbClr val="010101"/>
              </a:solidFill>
              <a:latin typeface="Lor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9956" y="5944026"/>
            <a:ext cx="19947911" cy="7894014"/>
            <a:chOff x="0" y="0"/>
            <a:chExt cx="5039628" cy="1994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9628" cy="1994339"/>
            </a:xfrm>
            <a:custGeom>
              <a:avLst/>
              <a:gdLst/>
              <a:ahLst/>
              <a:cxnLst/>
              <a:rect l="l" t="t" r="r" b="b"/>
              <a:pathLst>
                <a:path w="5039628" h="1994339">
                  <a:moveTo>
                    <a:pt x="0" y="0"/>
                  </a:moveTo>
                  <a:lnTo>
                    <a:pt x="5039628" y="0"/>
                  </a:lnTo>
                  <a:lnTo>
                    <a:pt x="5039628" y="1994339"/>
                  </a:lnTo>
                  <a:lnTo>
                    <a:pt x="0" y="1994339"/>
                  </a:lnTo>
                  <a:close/>
                </a:path>
              </a:pathLst>
            </a:custGeom>
            <a:solidFill>
              <a:srgbClr val="DFD3CA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39628" cy="204196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80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111062" y="1935281"/>
            <a:ext cx="7006894" cy="7020930"/>
            <a:chOff x="0" y="0"/>
            <a:chExt cx="10143490" cy="101638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43351" cy="10163632"/>
            </a:xfrm>
            <a:custGeom>
              <a:avLst/>
              <a:gdLst/>
              <a:ahLst/>
              <a:cxnLst/>
              <a:rect l="l" t="t" r="r" b="b"/>
              <a:pathLst>
                <a:path w="10143351" h="10163632">
                  <a:moveTo>
                    <a:pt x="0" y="0"/>
                  </a:moveTo>
                  <a:lnTo>
                    <a:pt x="10143351" y="0"/>
                  </a:lnTo>
                  <a:lnTo>
                    <a:pt x="10143351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t="-25" b="-25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149600" y="2368550"/>
              <a:ext cx="5156200" cy="6858000"/>
            </a:xfrm>
            <a:custGeom>
              <a:avLst/>
              <a:gdLst/>
              <a:ahLst/>
              <a:cxnLst/>
              <a:rect l="l" t="t" r="r" b="b"/>
              <a:pathLst>
                <a:path w="5156200" h="6858000">
                  <a:moveTo>
                    <a:pt x="0" y="0"/>
                  </a:moveTo>
                  <a:lnTo>
                    <a:pt x="5156200" y="0"/>
                  </a:lnTo>
                  <a:lnTo>
                    <a:pt x="5156200" y="6858000"/>
                  </a:lnTo>
                  <a:lnTo>
                    <a:pt x="0" y="6858000"/>
                  </a:lnTo>
                  <a:close/>
                </a:path>
              </a:pathLst>
            </a:custGeom>
            <a:blipFill>
              <a:blip r:embed="rId3"/>
              <a:stretch>
                <a:fillRect l="-38669" r="-38669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374650" y="673100"/>
              <a:ext cx="6318250" cy="8427288"/>
            </a:xfrm>
            <a:custGeom>
              <a:avLst/>
              <a:gdLst/>
              <a:ahLst/>
              <a:cxnLst/>
              <a:rect l="l" t="t" r="r" b="b"/>
              <a:pathLst>
                <a:path w="6318250" h="8427288">
                  <a:moveTo>
                    <a:pt x="2560460" y="1417091"/>
                  </a:moveTo>
                  <a:lnTo>
                    <a:pt x="2559050" y="8427288"/>
                  </a:lnTo>
                  <a:lnTo>
                    <a:pt x="0" y="8427288"/>
                  </a:lnTo>
                  <a:lnTo>
                    <a:pt x="0" y="0"/>
                  </a:lnTo>
                  <a:lnTo>
                    <a:pt x="6318250" y="0"/>
                  </a:lnTo>
                  <a:lnTo>
                    <a:pt x="6318250" y="1098550"/>
                  </a:lnTo>
                  <a:lnTo>
                    <a:pt x="2878087" y="1099439"/>
                  </a:lnTo>
                  <a:cubicBezTo>
                    <a:pt x="2702674" y="1099490"/>
                    <a:pt x="2560498" y="1241679"/>
                    <a:pt x="2560460" y="1417091"/>
                  </a:cubicBezTo>
                  <a:close/>
                </a:path>
              </a:pathLst>
            </a:custGeom>
            <a:blipFill>
              <a:blip r:embed="rId4"/>
              <a:stretch>
                <a:fillRect l="-38920" r="-38920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2571718">
            <a:off x="-2175741" y="8229600"/>
            <a:ext cx="3992153" cy="4114800"/>
          </a:xfrm>
          <a:custGeom>
            <a:avLst/>
            <a:gdLst/>
            <a:ahLst/>
            <a:cxnLst/>
            <a:rect l="l" t="t" r="r" b="b"/>
            <a:pathLst>
              <a:path w="3992153" h="4114800">
                <a:moveTo>
                  <a:pt x="0" y="0"/>
                </a:moveTo>
                <a:lnTo>
                  <a:pt x="3992154" y="0"/>
                </a:lnTo>
                <a:lnTo>
                  <a:pt x="39921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100000">
            <a:off x="15981942" y="-1788025"/>
            <a:ext cx="3992153" cy="4114800"/>
          </a:xfrm>
          <a:custGeom>
            <a:avLst/>
            <a:gdLst/>
            <a:ahLst/>
            <a:cxnLst/>
            <a:rect l="l" t="t" r="r" b="b"/>
            <a:pathLst>
              <a:path w="3992153" h="4114800">
                <a:moveTo>
                  <a:pt x="0" y="0"/>
                </a:moveTo>
                <a:lnTo>
                  <a:pt x="3992153" y="0"/>
                </a:lnTo>
                <a:lnTo>
                  <a:pt x="39921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0"/>
            <a:ext cx="4045890" cy="3947007"/>
          </a:xfrm>
          <a:custGeom>
            <a:avLst/>
            <a:gdLst/>
            <a:ahLst/>
            <a:cxnLst/>
            <a:rect l="l" t="t" r="r" b="b"/>
            <a:pathLst>
              <a:path w="4045890" h="3947007">
                <a:moveTo>
                  <a:pt x="0" y="0"/>
                </a:moveTo>
                <a:lnTo>
                  <a:pt x="4045890" y="0"/>
                </a:lnTo>
                <a:lnTo>
                  <a:pt x="4045890" y="3947007"/>
                </a:lnTo>
                <a:lnTo>
                  <a:pt x="0" y="39470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628" t="-4846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276982" y="2966611"/>
            <a:ext cx="7904451" cy="4353777"/>
          </a:xfrm>
          <a:custGeom>
            <a:avLst/>
            <a:gdLst/>
            <a:ahLst/>
            <a:cxnLst/>
            <a:rect l="l" t="t" r="r" b="b"/>
            <a:pathLst>
              <a:path w="7904451" h="4353777">
                <a:moveTo>
                  <a:pt x="0" y="0"/>
                </a:moveTo>
                <a:lnTo>
                  <a:pt x="7904451" y="0"/>
                </a:lnTo>
                <a:lnTo>
                  <a:pt x="7904451" y="4353778"/>
                </a:lnTo>
                <a:lnTo>
                  <a:pt x="0" y="4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500" r="-3187" b="-36004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6523535"/>
            <a:ext cx="4670526" cy="3297518"/>
          </a:xfrm>
          <a:custGeom>
            <a:avLst/>
            <a:gdLst/>
            <a:ahLst/>
            <a:cxnLst/>
            <a:rect l="l" t="t" r="r" b="b"/>
            <a:pathLst>
              <a:path w="4670526" h="3297518">
                <a:moveTo>
                  <a:pt x="0" y="0"/>
                </a:moveTo>
                <a:lnTo>
                  <a:pt x="4670526" y="0"/>
                </a:lnTo>
                <a:lnTo>
                  <a:pt x="4670526" y="3297518"/>
                </a:lnTo>
                <a:lnTo>
                  <a:pt x="0" y="32975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2586" t="-84039" r="-599" b="-2971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030048" y="6453555"/>
            <a:ext cx="4614541" cy="3437479"/>
          </a:xfrm>
          <a:custGeom>
            <a:avLst/>
            <a:gdLst/>
            <a:ahLst/>
            <a:cxnLst/>
            <a:rect l="l" t="t" r="r" b="b"/>
            <a:pathLst>
              <a:path w="4614541" h="3437479">
                <a:moveTo>
                  <a:pt x="0" y="0"/>
                </a:moveTo>
                <a:lnTo>
                  <a:pt x="4614542" y="0"/>
                </a:lnTo>
                <a:lnTo>
                  <a:pt x="4614542" y="3437479"/>
                </a:lnTo>
                <a:lnTo>
                  <a:pt x="0" y="34374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63517" r="-14558" b="-41530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24594" y="990600"/>
            <a:ext cx="4438811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64"/>
              </a:lnSpc>
              <a:spcBef>
                <a:spcPct val="0"/>
              </a:spcBef>
            </a:pPr>
            <a:r>
              <a:rPr lang="en-US" sz="2617" dirty="0" err="1">
                <a:solidFill>
                  <a:srgbClr val="010101"/>
                </a:solidFill>
                <a:latin typeface="Lora Bold Italics"/>
              </a:rPr>
              <a:t>Студенти</a:t>
            </a:r>
            <a:r>
              <a:rPr lang="en-US" sz="2617" dirty="0">
                <a:solidFill>
                  <a:srgbClr val="010101"/>
                </a:solidFill>
                <a:latin typeface="Lora Bold Italics"/>
              </a:rPr>
              <a:t>   </a:t>
            </a:r>
            <a:r>
              <a:rPr lang="uk-UA" sz="2617" b="1" dirty="0" smtClean="0">
                <a:solidFill>
                  <a:srgbClr val="010101"/>
                </a:solidFill>
                <a:latin typeface="Lora Bold Italics"/>
              </a:rPr>
              <a:t>Ф</a:t>
            </a:r>
            <a:r>
              <a:rPr lang="en-US" sz="2617" dirty="0" err="1" smtClean="0">
                <a:solidFill>
                  <a:srgbClr val="010101"/>
                </a:solidFill>
                <a:latin typeface="Lora Bold Italics"/>
              </a:rPr>
              <a:t>ахового</a:t>
            </a:r>
            <a:r>
              <a:rPr lang="en-US" sz="2617" dirty="0" smtClean="0">
                <a:solidFill>
                  <a:srgbClr val="010101"/>
                </a:solidFill>
                <a:latin typeface="Lora Bold Italics"/>
              </a:rPr>
              <a:t> </a:t>
            </a:r>
            <a:r>
              <a:rPr lang="en-US" sz="2617" dirty="0" err="1">
                <a:solidFill>
                  <a:srgbClr val="010101"/>
                </a:solidFill>
                <a:latin typeface="Lora Bold Italics"/>
              </a:rPr>
              <a:t>коледжу</a:t>
            </a:r>
            <a:r>
              <a:rPr lang="en-US" sz="2617" dirty="0">
                <a:solidFill>
                  <a:srgbClr val="010101"/>
                </a:solidFill>
                <a:latin typeface="Lora Bold Italics"/>
              </a:rPr>
              <a:t> КОГПА </a:t>
            </a:r>
            <a:r>
              <a:rPr lang="en-US" sz="2617" dirty="0" err="1">
                <a:solidFill>
                  <a:srgbClr val="010101"/>
                </a:solidFill>
                <a:latin typeface="Lora Bold Italics"/>
              </a:rPr>
              <a:t>ім</a:t>
            </a:r>
            <a:r>
              <a:rPr lang="en-US" sz="2617" dirty="0">
                <a:solidFill>
                  <a:srgbClr val="010101"/>
                </a:solidFill>
                <a:latin typeface="Lora Bold Italics"/>
              </a:rPr>
              <a:t>. </a:t>
            </a:r>
            <a:r>
              <a:rPr lang="en-US" sz="2617" dirty="0" err="1">
                <a:solidFill>
                  <a:srgbClr val="010101"/>
                </a:solidFill>
                <a:latin typeface="Lora Bold Italics"/>
              </a:rPr>
              <a:t>Тараса</a:t>
            </a:r>
            <a:r>
              <a:rPr lang="en-US" sz="2617" dirty="0">
                <a:solidFill>
                  <a:srgbClr val="010101"/>
                </a:solidFill>
                <a:latin typeface="Lora Bold Italics"/>
              </a:rPr>
              <a:t> </a:t>
            </a:r>
            <a:r>
              <a:rPr lang="en-US" sz="2617" dirty="0" err="1">
                <a:solidFill>
                  <a:srgbClr val="010101"/>
                </a:solidFill>
                <a:latin typeface="Lora Bold Italics"/>
              </a:rPr>
              <a:t>Шевченка</a:t>
            </a:r>
            <a:endParaRPr lang="en-US" sz="2617" dirty="0">
              <a:solidFill>
                <a:srgbClr val="010101"/>
              </a:solidFill>
              <a:latin typeface="Lora Bold Itali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402619"/>
            <a:ext cx="7154125" cy="9032594"/>
            <a:chOff x="0" y="0"/>
            <a:chExt cx="660400" cy="8338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833802"/>
            </a:xfrm>
            <a:custGeom>
              <a:avLst/>
              <a:gdLst/>
              <a:ahLst/>
              <a:cxnLst/>
              <a:rect l="l" t="t" r="r" b="b"/>
              <a:pathLst>
                <a:path w="660400" h="833802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969"/>
                  </a:cubicBezTo>
                  <a:lnTo>
                    <a:pt x="660400" y="833802"/>
                  </a:lnTo>
                  <a:lnTo>
                    <a:pt x="0" y="833802"/>
                  </a:lnTo>
                  <a:lnTo>
                    <a:pt x="0" y="329343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DFD3C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8425"/>
              <a:ext cx="660400" cy="735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2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65291" y="1803029"/>
            <a:ext cx="6680942" cy="6680942"/>
            <a:chOff x="0" y="0"/>
            <a:chExt cx="8916670" cy="8916670"/>
          </a:xfrm>
        </p:grpSpPr>
        <p:sp>
          <p:nvSpPr>
            <p:cNvPr id="6" name="Freeform 6"/>
            <p:cNvSpPr/>
            <p:nvPr/>
          </p:nvSpPr>
          <p:spPr>
            <a:xfrm>
              <a:off x="6350" y="6350"/>
              <a:ext cx="8903970" cy="8903970"/>
            </a:xfrm>
            <a:custGeom>
              <a:avLst/>
              <a:gdLst/>
              <a:ahLst/>
              <a:cxnLst/>
              <a:rect l="l" t="t" r="r" b="b"/>
              <a:pathLst>
                <a:path w="8903970" h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54940" y="154940"/>
              <a:ext cx="8605520" cy="8605520"/>
            </a:xfrm>
            <a:custGeom>
              <a:avLst/>
              <a:gdLst/>
              <a:ahLst/>
              <a:cxnLst/>
              <a:rect l="l" t="t" r="r" b="b"/>
              <a:pathLst>
                <a:path w="8605520" h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>
              <a:blip r:embed="rId2"/>
              <a:stretch>
                <a:fillRect t="-24879" b="-24879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5498611" y="564547"/>
            <a:ext cx="1786588" cy="1676145"/>
          </a:xfrm>
          <a:custGeom>
            <a:avLst/>
            <a:gdLst/>
            <a:ahLst/>
            <a:cxnLst/>
            <a:rect l="l" t="t" r="r" b="b"/>
            <a:pathLst>
              <a:path w="1786588" h="1676145">
                <a:moveTo>
                  <a:pt x="0" y="0"/>
                </a:moveTo>
                <a:lnTo>
                  <a:pt x="1786589" y="0"/>
                </a:lnTo>
                <a:lnTo>
                  <a:pt x="1786589" y="1676145"/>
                </a:lnTo>
                <a:lnTo>
                  <a:pt x="0" y="1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12862" y="2473339"/>
            <a:ext cx="8178165" cy="8229600"/>
          </a:xfrm>
          <a:custGeom>
            <a:avLst/>
            <a:gdLst/>
            <a:ahLst/>
            <a:cxnLst/>
            <a:rect l="l" t="t" r="r" b="b"/>
            <a:pathLst>
              <a:path w="8178165" h="8229600">
                <a:moveTo>
                  <a:pt x="0" y="0"/>
                </a:moveTo>
                <a:lnTo>
                  <a:pt x="8178165" y="0"/>
                </a:lnTo>
                <a:lnTo>
                  <a:pt x="81781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8000"/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32642" y="8590983"/>
            <a:ext cx="5946241" cy="101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2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000000"/>
                </a:solidFill>
                <a:latin typeface="TAN Pearl"/>
              </a:rPr>
              <a:t>Колісецька</a:t>
            </a:r>
            <a:r>
              <a:rPr lang="en-US" sz="4800" dirty="0">
                <a:solidFill>
                  <a:srgbClr val="000000"/>
                </a:solidFill>
                <a:latin typeface="TAN Pear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AN Pearl"/>
              </a:rPr>
              <a:t>Діана</a:t>
            </a:r>
            <a:endParaRPr lang="en-US" sz="4800" dirty="0">
              <a:solidFill>
                <a:srgbClr val="000000"/>
              </a:solidFill>
              <a:latin typeface="TAN Pearl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933082" y="3449588"/>
            <a:ext cx="8559561" cy="334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19"/>
              </a:lnSpc>
              <a:spcBef>
                <a:spcPct val="0"/>
              </a:spcBef>
            </a:pP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Викладач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фахового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коледжу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КОГПА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ім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.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Тараса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.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Шевченка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.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Під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час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проведення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пар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використовую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різні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методи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та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прийоми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,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заохочую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здобувачів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вищої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передфахової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освіти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цікавими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лекціями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,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різноманітними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завданнями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на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практичних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заняттях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.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Під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час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лекцій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переглядаємо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презентації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, а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для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закріплення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знань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слухаємо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відеоуроки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в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соцмережах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.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Окрім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цього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проходжу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методичні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курси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,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вебінари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,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беру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участь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у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різних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 </a:t>
            </a:r>
            <a:r>
              <a:rPr lang="en-US" sz="2371" i="1" dirty="0" err="1">
                <a:solidFill>
                  <a:srgbClr val="010101"/>
                </a:solidFill>
                <a:latin typeface="Lora" charset="-52"/>
              </a:rPr>
              <a:t>конференціях</a:t>
            </a:r>
            <a:r>
              <a:rPr lang="en-US" sz="2371" i="1" dirty="0">
                <a:solidFill>
                  <a:srgbClr val="010101"/>
                </a:solidFill>
                <a:latin typeface="Lora" charset="-52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3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9831362" y="2271930"/>
            <a:ext cx="10380725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8044774" y="1356356"/>
            <a:ext cx="1786588" cy="1676145"/>
          </a:xfrm>
          <a:custGeom>
            <a:avLst/>
            <a:gdLst/>
            <a:ahLst/>
            <a:cxnLst/>
            <a:rect l="l" t="t" r="r" b="b"/>
            <a:pathLst>
              <a:path w="1786588" h="1676145">
                <a:moveTo>
                  <a:pt x="0" y="0"/>
                </a:moveTo>
                <a:lnTo>
                  <a:pt x="1786588" y="0"/>
                </a:lnTo>
                <a:lnTo>
                  <a:pt x="1786588" y="1676145"/>
                </a:lnTo>
                <a:lnTo>
                  <a:pt x="0" y="1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530799" y="7962667"/>
            <a:ext cx="5503554" cy="967975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83319" y="1024161"/>
            <a:ext cx="5790443" cy="6725469"/>
            <a:chOff x="0" y="0"/>
            <a:chExt cx="5466080" cy="63487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</p:sp>
      </p:grpSp>
      <p:sp>
        <p:nvSpPr>
          <p:cNvPr id="11" name="Freeform 11"/>
          <p:cNvSpPr/>
          <p:nvPr/>
        </p:nvSpPr>
        <p:spPr>
          <a:xfrm rot="-10800000">
            <a:off x="5915861" y="9456028"/>
            <a:ext cx="6689115" cy="967975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298653" y="2845294"/>
            <a:ext cx="6108361" cy="7096143"/>
            <a:chOff x="0" y="0"/>
            <a:chExt cx="546608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-22045" r="-22045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</p:sp>
      </p:grpSp>
      <p:sp>
        <p:nvSpPr>
          <p:cNvPr id="17" name="Freeform 17"/>
          <p:cNvSpPr/>
          <p:nvPr/>
        </p:nvSpPr>
        <p:spPr>
          <a:xfrm rot="-10800000">
            <a:off x="7465327" y="7962668"/>
            <a:ext cx="3366871" cy="967975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/>
            </a:stretch>
          </a:blip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2597212" y="1356356"/>
            <a:ext cx="5570436" cy="6471232"/>
            <a:chOff x="0" y="0"/>
            <a:chExt cx="546608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t="-28124" b="-28124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</p:sp>
      </p:grpSp>
      <p:sp>
        <p:nvSpPr>
          <p:cNvPr id="23" name="Freeform 23"/>
          <p:cNvSpPr/>
          <p:nvPr/>
        </p:nvSpPr>
        <p:spPr>
          <a:xfrm rot="-10800000">
            <a:off x="12849588" y="8015930"/>
            <a:ext cx="5109447" cy="967975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/>
            </a:stretch>
          </a:blipFill>
        </p:spPr>
      </p:sp>
      <p:sp>
        <p:nvSpPr>
          <p:cNvPr id="41" name="AutoShape 41"/>
          <p:cNvSpPr/>
          <p:nvPr/>
        </p:nvSpPr>
        <p:spPr>
          <a:xfrm>
            <a:off x="-4139590" y="9277350"/>
            <a:ext cx="10380725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56" b="7647"/>
          <a:stretch/>
        </p:blipFill>
        <p:spPr bwMode="auto">
          <a:xfrm>
            <a:off x="6529370" y="3174555"/>
            <a:ext cx="5510064" cy="557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909" b="11462"/>
          <a:stretch/>
        </p:blipFill>
        <p:spPr bwMode="auto">
          <a:xfrm>
            <a:off x="612966" y="1354722"/>
            <a:ext cx="5302895" cy="4886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2" t="9551" r="1332" b="-2447"/>
          <a:stretch/>
        </p:blipFill>
        <p:spPr bwMode="auto">
          <a:xfrm>
            <a:off x="12849590" y="1691659"/>
            <a:ext cx="5109446" cy="484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402619"/>
            <a:ext cx="7154125" cy="9032594"/>
            <a:chOff x="0" y="0"/>
            <a:chExt cx="660400" cy="8338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833802"/>
            </a:xfrm>
            <a:custGeom>
              <a:avLst/>
              <a:gdLst/>
              <a:ahLst/>
              <a:cxnLst/>
              <a:rect l="l" t="t" r="r" b="b"/>
              <a:pathLst>
                <a:path w="660400" h="833802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969"/>
                  </a:cubicBezTo>
                  <a:lnTo>
                    <a:pt x="660400" y="833802"/>
                  </a:lnTo>
                  <a:lnTo>
                    <a:pt x="0" y="833802"/>
                  </a:lnTo>
                  <a:lnTo>
                    <a:pt x="0" y="329343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DFD3C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8425"/>
              <a:ext cx="660400" cy="735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2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65291" y="1692187"/>
            <a:ext cx="6680942" cy="6680942"/>
            <a:chOff x="0" y="0"/>
            <a:chExt cx="8916670" cy="8916670"/>
          </a:xfrm>
        </p:grpSpPr>
        <p:sp>
          <p:nvSpPr>
            <p:cNvPr id="6" name="Freeform 6"/>
            <p:cNvSpPr/>
            <p:nvPr/>
          </p:nvSpPr>
          <p:spPr>
            <a:xfrm>
              <a:off x="6350" y="6350"/>
              <a:ext cx="8903970" cy="8903970"/>
            </a:xfrm>
            <a:custGeom>
              <a:avLst/>
              <a:gdLst/>
              <a:ahLst/>
              <a:cxnLst/>
              <a:rect l="l" t="t" r="r" b="b"/>
              <a:pathLst>
                <a:path w="8903970" h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54940" y="154940"/>
              <a:ext cx="8605520" cy="8605520"/>
            </a:xfrm>
            <a:custGeom>
              <a:avLst/>
              <a:gdLst/>
              <a:ahLst/>
              <a:cxnLst/>
              <a:rect l="l" t="t" r="r" b="b"/>
              <a:pathLst>
                <a:path w="8605520" h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>
              <a:blip r:embed="rId2"/>
              <a:stretch>
                <a:fillRect t="-51187" b="-71034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5498611" y="564547"/>
            <a:ext cx="1786588" cy="1676145"/>
          </a:xfrm>
          <a:custGeom>
            <a:avLst/>
            <a:gdLst/>
            <a:ahLst/>
            <a:cxnLst/>
            <a:rect l="l" t="t" r="r" b="b"/>
            <a:pathLst>
              <a:path w="1786588" h="1676145">
                <a:moveTo>
                  <a:pt x="0" y="0"/>
                </a:moveTo>
                <a:lnTo>
                  <a:pt x="1786589" y="0"/>
                </a:lnTo>
                <a:lnTo>
                  <a:pt x="1786589" y="1676145"/>
                </a:lnTo>
                <a:lnTo>
                  <a:pt x="0" y="1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212862" y="2473339"/>
            <a:ext cx="8178165" cy="8229600"/>
          </a:xfrm>
          <a:custGeom>
            <a:avLst/>
            <a:gdLst/>
            <a:ahLst/>
            <a:cxnLst/>
            <a:rect l="l" t="t" r="r" b="b"/>
            <a:pathLst>
              <a:path w="8178165" h="8229600">
                <a:moveTo>
                  <a:pt x="0" y="0"/>
                </a:moveTo>
                <a:lnTo>
                  <a:pt x="8178165" y="0"/>
                </a:lnTo>
                <a:lnTo>
                  <a:pt x="81781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8000"/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84357" y="8106429"/>
            <a:ext cx="7651309" cy="106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2"/>
              </a:lnSpc>
              <a:spcBef>
                <a:spcPct val="0"/>
              </a:spcBef>
            </a:pPr>
            <a:r>
              <a:rPr lang="en-US" sz="5263">
                <a:solidFill>
                  <a:srgbClr val="000000"/>
                </a:solidFill>
                <a:latin typeface="TAN Pearl"/>
              </a:rPr>
              <a:t>Кубінський Михайло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88150" y="4014548"/>
            <a:ext cx="6110461" cy="380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319"/>
              </a:lnSpc>
              <a:spcBef>
                <a:spcPct val="0"/>
              </a:spcBef>
            </a:pPr>
            <a:r>
              <a:rPr lang="uk-UA" sz="2371" i="1" dirty="0" smtClean="0">
                <a:solidFill>
                  <a:srgbClr val="010101"/>
                </a:solidFill>
                <a:latin typeface="Lora"/>
              </a:rPr>
              <a:t>Одним </a:t>
            </a:r>
            <a:r>
              <a:rPr lang="uk-UA" sz="2371" i="1" dirty="0">
                <a:solidFill>
                  <a:srgbClr val="010101"/>
                </a:solidFill>
                <a:latin typeface="Lora"/>
              </a:rPr>
              <a:t>із головних завдань моєї педагогічної практики було створення сприятливого </a:t>
            </a:r>
            <a:r>
              <a:rPr lang="uk-UA" sz="2371" i="1" dirty="0" smtClean="0">
                <a:solidFill>
                  <a:srgbClr val="010101"/>
                </a:solidFill>
                <a:latin typeface="Lora"/>
              </a:rPr>
              <a:t>освітнього </a:t>
            </a:r>
            <a:r>
              <a:rPr lang="uk-UA" sz="2371" i="1" dirty="0">
                <a:solidFill>
                  <a:srgbClr val="010101"/>
                </a:solidFill>
                <a:latin typeface="Lora"/>
              </a:rPr>
              <a:t>середовища, де кожен </a:t>
            </a:r>
            <a:r>
              <a:rPr lang="uk-UA" sz="2371" i="1" dirty="0" smtClean="0">
                <a:solidFill>
                  <a:srgbClr val="010101"/>
                </a:solidFill>
                <a:latin typeface="Lora"/>
              </a:rPr>
              <a:t>студент </a:t>
            </a:r>
            <a:r>
              <a:rPr lang="uk-UA" sz="2371" i="1" dirty="0">
                <a:solidFill>
                  <a:srgbClr val="010101"/>
                </a:solidFill>
                <a:latin typeface="Lora"/>
              </a:rPr>
              <a:t>відчував себе комфортно та зміг реалізувати свій потенціал. Я намагався використовувати різноманітні педагогічні методи та прийоми, щоб зробити навчання цікавим та доступним для кожного </a:t>
            </a:r>
            <a:r>
              <a:rPr lang="uk-UA" sz="2371" i="1" dirty="0" smtClean="0">
                <a:solidFill>
                  <a:srgbClr val="010101"/>
                </a:solidFill>
                <a:latin typeface="Lora"/>
              </a:rPr>
              <a:t>здобувача.</a:t>
            </a:r>
            <a:endParaRPr lang="en-US" sz="2371" i="1" dirty="0">
              <a:solidFill>
                <a:srgbClr val="010101"/>
              </a:solidFill>
              <a:latin typeface="Lor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40418" y="-2441628"/>
            <a:ext cx="8690625" cy="6352057"/>
          </a:xfrm>
          <a:custGeom>
            <a:avLst/>
            <a:gdLst/>
            <a:ahLst/>
            <a:cxnLst/>
            <a:rect l="l" t="t" r="r" b="b"/>
            <a:pathLst>
              <a:path w="8690625" h="6352057">
                <a:moveTo>
                  <a:pt x="0" y="0"/>
                </a:moveTo>
                <a:lnTo>
                  <a:pt x="8690625" y="0"/>
                </a:lnTo>
                <a:lnTo>
                  <a:pt x="8690625" y="6352057"/>
                </a:lnTo>
                <a:lnTo>
                  <a:pt x="0" y="6352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472712" y="8064712"/>
            <a:ext cx="1786588" cy="1676145"/>
          </a:xfrm>
          <a:custGeom>
            <a:avLst/>
            <a:gdLst/>
            <a:ahLst/>
            <a:cxnLst/>
            <a:rect l="l" t="t" r="r" b="b"/>
            <a:pathLst>
              <a:path w="1786588" h="1676145">
                <a:moveTo>
                  <a:pt x="0" y="0"/>
                </a:moveTo>
                <a:lnTo>
                  <a:pt x="1786588" y="0"/>
                </a:lnTo>
                <a:lnTo>
                  <a:pt x="1786588" y="1676145"/>
                </a:lnTo>
                <a:lnTo>
                  <a:pt x="0" y="1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733306" y="6547977"/>
            <a:ext cx="8690625" cy="6352057"/>
          </a:xfrm>
          <a:custGeom>
            <a:avLst/>
            <a:gdLst/>
            <a:ahLst/>
            <a:cxnLst/>
            <a:rect l="l" t="t" r="r" b="b"/>
            <a:pathLst>
              <a:path w="8690625" h="6352057">
                <a:moveTo>
                  <a:pt x="0" y="0"/>
                </a:moveTo>
                <a:lnTo>
                  <a:pt x="8690625" y="0"/>
                </a:lnTo>
                <a:lnTo>
                  <a:pt x="8690625" y="6352057"/>
                </a:lnTo>
                <a:lnTo>
                  <a:pt x="0" y="6352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51" t="10597" r="9166"/>
          <a:stretch/>
        </p:blipFill>
        <p:spPr bwMode="auto">
          <a:xfrm>
            <a:off x="1752600" y="2171700"/>
            <a:ext cx="5806440" cy="422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42" t="27525" r="3958" b="3472"/>
          <a:stretch/>
        </p:blipFill>
        <p:spPr bwMode="auto">
          <a:xfrm>
            <a:off x="5745480" y="5600700"/>
            <a:ext cx="6766560" cy="378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440" y="2171700"/>
            <a:ext cx="7315200" cy="383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402619"/>
            <a:ext cx="7154125" cy="9032594"/>
            <a:chOff x="0" y="0"/>
            <a:chExt cx="660400" cy="8338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833802"/>
            </a:xfrm>
            <a:custGeom>
              <a:avLst/>
              <a:gdLst/>
              <a:ahLst/>
              <a:cxnLst/>
              <a:rect l="l" t="t" r="r" b="b"/>
              <a:pathLst>
                <a:path w="660400" h="833802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969"/>
                  </a:cubicBezTo>
                  <a:lnTo>
                    <a:pt x="660400" y="833802"/>
                  </a:lnTo>
                  <a:lnTo>
                    <a:pt x="0" y="833802"/>
                  </a:lnTo>
                  <a:lnTo>
                    <a:pt x="0" y="329343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DFD3C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8425"/>
              <a:ext cx="660400" cy="735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2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65291" y="1692187"/>
            <a:ext cx="6680942" cy="6680942"/>
            <a:chOff x="0" y="0"/>
            <a:chExt cx="8916670" cy="8916670"/>
          </a:xfrm>
        </p:grpSpPr>
        <p:sp>
          <p:nvSpPr>
            <p:cNvPr id="6" name="Freeform 6"/>
            <p:cNvSpPr/>
            <p:nvPr/>
          </p:nvSpPr>
          <p:spPr>
            <a:xfrm>
              <a:off x="6350" y="6350"/>
              <a:ext cx="8903970" cy="8903970"/>
            </a:xfrm>
            <a:custGeom>
              <a:avLst/>
              <a:gdLst/>
              <a:ahLst/>
              <a:cxnLst/>
              <a:rect l="l" t="t" r="r" b="b"/>
              <a:pathLst>
                <a:path w="8903970" h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54940" y="154940"/>
              <a:ext cx="8605520" cy="8605520"/>
            </a:xfrm>
            <a:custGeom>
              <a:avLst/>
              <a:gdLst/>
              <a:ahLst/>
              <a:cxnLst/>
              <a:rect l="l" t="t" r="r" b="b"/>
              <a:pathLst>
                <a:path w="8605520" h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>
              <a:blip r:embed="rId2"/>
              <a:stretch>
                <a:fillRect t="-38321" b="-1177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5498611" y="564547"/>
            <a:ext cx="1786588" cy="1676145"/>
          </a:xfrm>
          <a:custGeom>
            <a:avLst/>
            <a:gdLst/>
            <a:ahLst/>
            <a:cxnLst/>
            <a:rect l="l" t="t" r="r" b="b"/>
            <a:pathLst>
              <a:path w="1786588" h="1676145">
                <a:moveTo>
                  <a:pt x="0" y="0"/>
                </a:moveTo>
                <a:lnTo>
                  <a:pt x="1786589" y="0"/>
                </a:lnTo>
                <a:lnTo>
                  <a:pt x="1786589" y="1676145"/>
                </a:lnTo>
                <a:lnTo>
                  <a:pt x="0" y="1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835666" y="6285765"/>
            <a:ext cx="355734" cy="302374"/>
          </a:xfrm>
          <a:custGeom>
            <a:avLst/>
            <a:gdLst/>
            <a:ahLst/>
            <a:cxnLst/>
            <a:rect l="l" t="t" r="r" b="b"/>
            <a:pathLst>
              <a:path w="355734" h="302374">
                <a:moveTo>
                  <a:pt x="0" y="0"/>
                </a:moveTo>
                <a:lnTo>
                  <a:pt x="355735" y="0"/>
                </a:lnTo>
                <a:lnTo>
                  <a:pt x="355735" y="302374"/>
                </a:lnTo>
                <a:lnTo>
                  <a:pt x="0" y="3023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834762" y="5067022"/>
            <a:ext cx="305327" cy="305327"/>
          </a:xfrm>
          <a:custGeom>
            <a:avLst/>
            <a:gdLst/>
            <a:ahLst/>
            <a:cxnLst/>
            <a:rect l="l" t="t" r="r" b="b"/>
            <a:pathLst>
              <a:path w="305327" h="305327">
                <a:moveTo>
                  <a:pt x="0" y="0"/>
                </a:moveTo>
                <a:lnTo>
                  <a:pt x="305328" y="0"/>
                </a:lnTo>
                <a:lnTo>
                  <a:pt x="305328" y="305327"/>
                </a:lnTo>
                <a:lnTo>
                  <a:pt x="0" y="30532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834762" y="5731293"/>
            <a:ext cx="305327" cy="217927"/>
          </a:xfrm>
          <a:custGeom>
            <a:avLst/>
            <a:gdLst/>
            <a:ahLst/>
            <a:cxnLst/>
            <a:rect l="l" t="t" r="r" b="b"/>
            <a:pathLst>
              <a:path w="305327" h="217927">
                <a:moveTo>
                  <a:pt x="0" y="0"/>
                </a:moveTo>
                <a:lnTo>
                  <a:pt x="305328" y="0"/>
                </a:lnTo>
                <a:lnTo>
                  <a:pt x="305328" y="217927"/>
                </a:lnTo>
                <a:lnTo>
                  <a:pt x="0" y="21792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212862" y="2473339"/>
            <a:ext cx="8178165" cy="8229600"/>
          </a:xfrm>
          <a:custGeom>
            <a:avLst/>
            <a:gdLst/>
            <a:ahLst/>
            <a:cxnLst/>
            <a:rect l="l" t="t" r="r" b="b"/>
            <a:pathLst>
              <a:path w="8178165" h="8229600">
                <a:moveTo>
                  <a:pt x="0" y="0"/>
                </a:moveTo>
                <a:lnTo>
                  <a:pt x="8178165" y="0"/>
                </a:lnTo>
                <a:lnTo>
                  <a:pt x="81781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18000"/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798532" y="8419016"/>
            <a:ext cx="5666319" cy="106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2"/>
              </a:lnSpc>
              <a:spcBef>
                <a:spcPct val="0"/>
              </a:spcBef>
            </a:pPr>
            <a:r>
              <a:rPr lang="en-US" sz="5263">
                <a:solidFill>
                  <a:srgbClr val="000000"/>
                </a:solidFill>
                <a:latin typeface="TAN Pearl"/>
              </a:rPr>
              <a:t>Тарасюк Аліна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88150" y="4994558"/>
            <a:ext cx="3824713" cy="377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285">
                <a:solidFill>
                  <a:srgbClr val="010101"/>
                </a:solidFill>
                <a:latin typeface="Lora"/>
              </a:rPr>
              <a:t>+123-456-7890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88150" y="5617021"/>
            <a:ext cx="3824713" cy="398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19"/>
              </a:lnSpc>
              <a:spcBef>
                <a:spcPct val="0"/>
              </a:spcBef>
            </a:pPr>
            <a:r>
              <a:rPr lang="en-US" sz="2371">
                <a:solidFill>
                  <a:srgbClr val="010101"/>
                </a:solidFill>
                <a:latin typeface="Lora"/>
              </a:rPr>
              <a:t>hello@reallygreatsite.com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88150" y="6229007"/>
            <a:ext cx="3868167" cy="377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285">
                <a:solidFill>
                  <a:srgbClr val="010101"/>
                </a:solidFill>
                <a:latin typeface="Lora"/>
              </a:rPr>
              <a:t>123 Anywhere St., Any City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355</Words>
  <Application>Microsoft Office PowerPoint</Application>
  <PresentationFormat>Произвольный</PresentationFormat>
  <Paragraphs>33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Arial</vt:lpstr>
      <vt:lpstr>Calibri</vt:lpstr>
      <vt:lpstr>Dream Avenue</vt:lpstr>
      <vt:lpstr>Lora</vt:lpstr>
      <vt:lpstr>TAN Pearl</vt:lpstr>
      <vt:lpstr>Lora Bold Italics</vt:lpstr>
      <vt:lpstr>Lora Italics</vt:lpstr>
      <vt:lpstr>Times New Roman</vt:lpstr>
      <vt:lpstr>Adlery Pro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Виробнича педагогічна практика</dc:title>
  <dc:creator>Admin</dc:creator>
  <cp:lastModifiedBy>Пользователь</cp:lastModifiedBy>
  <cp:revision>12</cp:revision>
  <dcterms:created xsi:type="dcterms:W3CDTF">2006-08-16T00:00:00Z</dcterms:created>
  <dcterms:modified xsi:type="dcterms:W3CDTF">2024-05-14T18:08:02Z</dcterms:modified>
  <dc:identifier>DAGFI4J85QI</dc:identifier>
</cp:coreProperties>
</file>