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57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липарт англия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90" y="-712176"/>
            <a:ext cx="7123978" cy="74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15" y="1284921"/>
            <a:ext cx="7778470" cy="167708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Додаткова КВАЛІФІКАЦІЯ «Керівник гуртка англійської мови в закладі дошкільної освіти»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Англійська мова – «Золотий півник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68" y="3529075"/>
            <a:ext cx="3381375" cy="311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1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283677" y="784476"/>
            <a:ext cx="10468707" cy="200268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Додаткова кваліфікація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керівник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гуртка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англійської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мови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закладі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дошкільної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uk-UA" sz="2400" b="1" dirty="0" smtClean="0">
                <a:solidFill>
                  <a:srgbClr val="002060"/>
                </a:solidFill>
              </a:rPr>
              <a:t>  </a:t>
            </a:r>
            <a:r>
              <a:rPr lang="uk-UA" sz="2400" b="1" dirty="0">
                <a:solidFill>
                  <a:srgbClr val="002060"/>
                </a:solidFill>
              </a:rPr>
              <a:t>передбачає підготовку фахівців, які зможуть </a:t>
            </a:r>
            <a:r>
              <a:rPr lang="uk-UA" sz="2400" b="1" dirty="0" smtClean="0">
                <a:solidFill>
                  <a:srgbClr val="002060"/>
                </a:solidFill>
              </a:rPr>
              <a:t>навчати англійській мові дітей дошкільного віку. </a:t>
            </a:r>
          </a:p>
        </p:txBody>
      </p:sp>
      <p:pic>
        <p:nvPicPr>
          <p:cNvPr id="1026" name="Picture 2" descr="Англійська для дітей в садочку - АРТ ЛЕГО Льв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3" y="2637692"/>
            <a:ext cx="4945350" cy="3289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Англійська з носієм мови для дітей в Cleve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27" y="2490521"/>
            <a:ext cx="5217260" cy="358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65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91078"/>
            <a:ext cx="10364451" cy="159617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блоку вибіркових дисциплін входять такі освітні компоненти:</a:t>
            </a:r>
            <a:r>
              <a:rPr lang="en-US" sz="4400" dirty="0">
                <a:solidFill>
                  <a:srgbClr val="0070C0"/>
                </a:solidFill>
              </a:rPr>
              <a:t/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12362" y="2308526"/>
            <a:ext cx="10363826" cy="436977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Практика усного і писемного мовлення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Сучасні технології навчання англійської мови дітей дошкільного віку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Методика гурткової мови з англійської мови в </a:t>
            </a:r>
            <a:r>
              <a:rPr lang="uk-UA" sz="3200" b="1" dirty="0" err="1" smtClean="0">
                <a:solidFill>
                  <a:srgbClr val="002060"/>
                </a:solidFill>
              </a:rPr>
              <a:t>здо</a:t>
            </a:r>
            <a:endParaRPr lang="uk-UA" sz="3200" b="1" dirty="0">
              <a:solidFill>
                <a:srgbClr val="00206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Практика з додаткової кваліфікації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97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Додаткова кваліфікація “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включає:</a:t>
            </a: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46185" y="1909892"/>
            <a:ext cx="11945815" cy="4490908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Розвиток мовленнєвої компетентності: </a:t>
            </a:r>
            <a:r>
              <a:rPr lang="uk-UA" b="1" dirty="0" smtClean="0">
                <a:solidFill>
                  <a:srgbClr val="002060"/>
                </a:solidFill>
              </a:rPr>
              <a:t>додаткова кваліфікація </a:t>
            </a:r>
            <a:r>
              <a:rPr lang="uk-UA" b="1" dirty="0">
                <a:solidFill>
                  <a:srgbClr val="002060"/>
                </a:solidFill>
              </a:rPr>
              <a:t>зосереджена на формуванні мовленнєвої компетентності у сфері </a:t>
            </a:r>
            <a:r>
              <a:rPr lang="uk-UA" b="1" dirty="0" smtClean="0">
                <a:solidFill>
                  <a:srgbClr val="002060"/>
                </a:solidFill>
              </a:rPr>
              <a:t>англійської </a:t>
            </a:r>
            <a:r>
              <a:rPr lang="uk-UA" b="1" dirty="0">
                <a:solidFill>
                  <a:srgbClr val="002060"/>
                </a:solidFill>
              </a:rPr>
              <a:t>мови у дітей дошкільного </a:t>
            </a:r>
            <a:r>
              <a:rPr lang="uk-UA" b="1" dirty="0" smtClean="0">
                <a:solidFill>
                  <a:srgbClr val="002060"/>
                </a:solidFill>
              </a:rPr>
              <a:t>віку.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Інноваційні методи навчання: </a:t>
            </a:r>
            <a:r>
              <a:rPr lang="uk-UA" b="1" dirty="0">
                <a:solidFill>
                  <a:srgbClr val="002060"/>
                </a:solidFill>
              </a:rPr>
              <a:t>Використання сучасних методів навчання, які сприяють кращому засвоєнню матеріалу </a:t>
            </a:r>
            <a:r>
              <a:rPr lang="uk-UA" b="1" dirty="0" smtClean="0">
                <a:solidFill>
                  <a:srgbClr val="002060"/>
                </a:solidFill>
              </a:rPr>
              <a:t>дітьми.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Практична підготовка: </a:t>
            </a:r>
            <a:r>
              <a:rPr lang="uk-UA" b="1" dirty="0">
                <a:solidFill>
                  <a:srgbClr val="002060"/>
                </a:solidFill>
              </a:rPr>
              <a:t>Програма включає практичні заняття, які допомагають керівникам гуртків ефективно планувати та проводити </a:t>
            </a:r>
            <a:r>
              <a:rPr lang="uk-UA" b="1" dirty="0" smtClean="0">
                <a:solidFill>
                  <a:srgbClr val="002060"/>
                </a:solidFill>
              </a:rPr>
              <a:t>заняття.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Професійне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підвищення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uk-UA" b="1" dirty="0">
                <a:solidFill>
                  <a:srgbClr val="002060"/>
                </a:solidFill>
              </a:rPr>
              <a:t>Можливість для педагогів підвищувати свою кваліфікацію та обмінюватися досвідом з </a:t>
            </a:r>
            <a:r>
              <a:rPr lang="uk-UA" b="1" dirty="0" smtClean="0">
                <a:solidFill>
                  <a:srgbClr val="002060"/>
                </a:solidFill>
              </a:rPr>
              <a:t>колегами.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Творчий підхід: </a:t>
            </a:r>
            <a:r>
              <a:rPr lang="uk-UA" b="1" dirty="0" smtClean="0">
                <a:solidFill>
                  <a:srgbClr val="002060"/>
                </a:solidFill>
              </a:rPr>
              <a:t>додаткова кваліфікація </a:t>
            </a:r>
            <a:r>
              <a:rPr lang="uk-UA" b="1" dirty="0">
                <a:solidFill>
                  <a:srgbClr val="002060"/>
                </a:solidFill>
              </a:rPr>
              <a:t>заохочує творчий підхід до викладання, дозволяючи керівникам гуртків розробляти унікальні програми навчання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1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Обравши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кваліфікацію  “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 зможете: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3921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Володіти англійською </a:t>
            </a:r>
            <a:r>
              <a:rPr lang="uk-UA" sz="2400" b="1" dirty="0">
                <a:solidFill>
                  <a:srgbClr val="002060"/>
                </a:solidFill>
              </a:rPr>
              <a:t>мовою на високому </a:t>
            </a:r>
            <a:r>
              <a:rPr lang="uk-UA" sz="2400" b="1" dirty="0" smtClean="0">
                <a:solidFill>
                  <a:srgbClr val="002060"/>
                </a:solidFill>
              </a:rPr>
              <a:t>рівні</a:t>
            </a:r>
            <a:r>
              <a:rPr lang="uk-UA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Розуміти особливості </a:t>
            </a:r>
            <a:r>
              <a:rPr lang="uk-UA" sz="2400" b="1" dirty="0">
                <a:solidFill>
                  <a:srgbClr val="002060"/>
                </a:solidFill>
              </a:rPr>
              <a:t>розвитку дітей дошкільного віку, </a:t>
            </a:r>
            <a:r>
              <a:rPr lang="uk-UA" sz="2400" b="1" dirty="0" smtClean="0">
                <a:solidFill>
                  <a:srgbClr val="002060"/>
                </a:solidFill>
              </a:rPr>
              <a:t>вміти </a:t>
            </a:r>
            <a:r>
              <a:rPr lang="uk-UA" sz="2400" b="1" dirty="0">
                <a:solidFill>
                  <a:srgbClr val="002060"/>
                </a:solidFill>
              </a:rPr>
              <a:t>застосовувати ефективні методики </a:t>
            </a:r>
            <a:r>
              <a:rPr lang="uk-UA" sz="2400" b="1" dirty="0" smtClean="0">
                <a:solidFill>
                  <a:srgbClr val="002060"/>
                </a:solidFill>
              </a:rPr>
              <a:t>навчання.</a:t>
            </a:r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Знати </a:t>
            </a:r>
            <a:r>
              <a:rPr lang="uk-UA" sz="2400" b="1" dirty="0">
                <a:solidFill>
                  <a:srgbClr val="002060"/>
                </a:solidFill>
              </a:rPr>
              <a:t>культури країн, </a:t>
            </a:r>
            <a:r>
              <a:rPr lang="uk-UA" sz="2400" b="1" dirty="0" smtClean="0">
                <a:solidFill>
                  <a:srgbClr val="002060"/>
                </a:solidFill>
              </a:rPr>
              <a:t>в яких спілкуються англійською мовою, </a:t>
            </a:r>
            <a:r>
              <a:rPr lang="uk-UA" sz="2400" b="1" dirty="0">
                <a:solidFill>
                  <a:srgbClr val="002060"/>
                </a:solidFill>
              </a:rPr>
              <a:t>та </a:t>
            </a:r>
            <a:r>
              <a:rPr lang="uk-UA" sz="2400" b="1" dirty="0" smtClean="0">
                <a:solidFill>
                  <a:srgbClr val="002060"/>
                </a:solidFill>
              </a:rPr>
              <a:t>вміти </a:t>
            </a:r>
            <a:r>
              <a:rPr lang="uk-UA" sz="2400" b="1" dirty="0">
                <a:solidFill>
                  <a:srgbClr val="002060"/>
                </a:solidFill>
              </a:rPr>
              <a:t>передавати ці знання </a:t>
            </a:r>
            <a:r>
              <a:rPr lang="uk-UA" sz="2400" b="1" dirty="0" smtClean="0">
                <a:solidFill>
                  <a:srgbClr val="002060"/>
                </a:solidFill>
              </a:rPr>
              <a:t>дітям.</a:t>
            </a:r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Вміти </a:t>
            </a:r>
            <a:r>
              <a:rPr lang="uk-UA" sz="2400" b="1" dirty="0">
                <a:solidFill>
                  <a:srgbClr val="002060"/>
                </a:solidFill>
              </a:rPr>
              <a:t>налагоджувати ефективне спілкування з дітьми, батьками та </a:t>
            </a:r>
            <a:r>
              <a:rPr lang="uk-UA" sz="2400" b="1" dirty="0" smtClean="0">
                <a:solidFill>
                  <a:srgbClr val="002060"/>
                </a:solidFill>
              </a:rPr>
              <a:t>колегами.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67154" y="782515"/>
            <a:ext cx="10486292" cy="1318847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Закладах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гуртках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раннього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998177"/>
            <a:ext cx="6006161" cy="3512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69" y="2637692"/>
            <a:ext cx="5241768" cy="39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14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ійська мова для дітей Бориспіль- Helen Doron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9774" r="338" b="-742"/>
          <a:stretch/>
        </p:blipFill>
        <p:spPr bwMode="auto">
          <a:xfrm>
            <a:off x="2343116" y="3429000"/>
            <a:ext cx="5197637" cy="32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3185" b="30069"/>
          <a:stretch/>
        </p:blipFill>
        <p:spPr>
          <a:xfrm>
            <a:off x="557263" y="1679330"/>
            <a:ext cx="3520894" cy="2875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009" y="3429000"/>
            <a:ext cx="4373432" cy="3329699"/>
          </a:xfrm>
          <a:prstGeom prst="rect">
            <a:avLst/>
          </a:prstGeom>
        </p:spPr>
      </p:pic>
      <p:pic>
        <p:nvPicPr>
          <p:cNvPr id="2052" name="Picture 4" descr="Статус англійської мови в Україні – Рада ухвалила законопроєкт № 9432 за  основ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54" y="753255"/>
            <a:ext cx="4803773" cy="27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00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199</TotalTime>
  <Words>254</Words>
  <Application>Microsoft Office PowerPoint</Application>
  <PresentationFormat>Широкий екран</PresentationFormat>
  <Paragraphs>19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Краплинка</vt:lpstr>
      <vt:lpstr>Додаткова КВАЛІФІКАЦІЯ «Керівник гуртка англійської мови в закладі дошкільної освіти»</vt:lpstr>
      <vt:lpstr>Презентація PowerPoint</vt:lpstr>
      <vt:lpstr>До блоку вибіркових дисциплін входять такі освітні компоненти: </vt:lpstr>
      <vt:lpstr>Додаткова кваліфікація “керівник гуртка англійської мови в закладі дошкільної освіти” включає: </vt:lpstr>
      <vt:lpstr>Обравши додаТкову кваліфікацію  “керівник гуртка англійської мови в закладі дошкільної освіти” ви зможете: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30</cp:revision>
  <dcterms:created xsi:type="dcterms:W3CDTF">2024-03-21T17:39:39Z</dcterms:created>
  <dcterms:modified xsi:type="dcterms:W3CDTF">2025-04-21T09:58:09Z</dcterms:modified>
</cp:coreProperties>
</file>