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8" r:id="rId2"/>
    <p:sldId id="256" r:id="rId3"/>
    <p:sldId id="257" r:id="rId4"/>
    <p:sldId id="259" r:id="rId5"/>
    <p:sldId id="260" r:id="rId6"/>
    <p:sldId id="261" r:id="rId7"/>
    <p:sldId id="262" r:id="rId8"/>
    <p:sldId id="263" r:id="rId9"/>
    <p:sldId id="264" r:id="rId10"/>
    <p:sldId id="265"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54"/>
      </p:cViewPr>
      <p:guideLst>
        <p:guide orient="horz" pos="2160"/>
        <p:guide pos="3840"/>
      </p:guideLst>
    </p:cSldViewPr>
  </p:slideViewPr>
  <p:notesTextViewPr>
    <p:cViewPr>
      <p:scale>
        <a:sx n="1" d="1"/>
        <a:sy n="1" d="1"/>
      </p:scale>
      <p:origin x="0" y="0"/>
    </p:cViewPr>
  </p:notesTextViewPr>
  <p:sorterViewPr>
    <p:cViewPr>
      <p:scale>
        <a:sx n="100" d="100"/>
        <a:sy n="100" d="100"/>
      </p:scale>
      <p:origin x="0" y="-18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F85FA946-6035-44C4-91F2-1D83E61493E3}" type="slidenum">
              <a:rPr lang="uk-UA" smtClean="0"/>
              <a:pPr/>
              <a:t>‹№›</a:t>
            </a:fld>
            <a:endParaRPr lang="uk-UA"/>
          </a:p>
        </p:txBody>
      </p:sp>
      <p:sp>
        <p:nvSpPr>
          <p:cNvPr id="9" name="Подзаголовок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10566400" y="6416676"/>
            <a:ext cx="1016000" cy="365125"/>
          </a:xfrm>
        </p:spPr>
        <p:txBody>
          <a:bodyPr/>
          <a:lstStyle/>
          <a:p>
            <a:fld id="{F85FA946-6035-44C4-91F2-1D83E61493E3}"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DEB0FA3-A221-431C-83AC-AEF06457713B}" type="datetimeFigureOut">
              <a:rPr lang="uk-UA" smtClean="0"/>
              <a:pPr/>
              <a:t>03.04.2024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85FA946-6035-44C4-91F2-1D83E61493E3}"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DEB0FA3-A221-431C-83AC-AEF06457713B}" type="datetimeFigureOut">
              <a:rPr lang="uk-UA" smtClean="0"/>
              <a:pPr/>
              <a:t>03.04.2024</a:t>
            </a:fld>
            <a:endParaRPr lang="uk-UA"/>
          </a:p>
        </p:txBody>
      </p:sp>
      <p:sp>
        <p:nvSpPr>
          <p:cNvPr id="3" name="Нижний колонтитул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85FA946-6035-44C4-91F2-1D83E61493E3}"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9967C-4E0B-C19A-1E7D-F19CD9FE637F}"/>
              </a:ext>
            </a:extLst>
          </p:cNvPr>
          <p:cNvSpPr>
            <a:spLocks noGrp="1"/>
          </p:cNvSpPr>
          <p:nvPr>
            <p:ph type="title"/>
          </p:nvPr>
        </p:nvSpPr>
        <p:spPr>
          <a:xfrm>
            <a:off x="646111" y="792480"/>
            <a:ext cx="9789361" cy="1060768"/>
          </a:xfrm>
        </p:spPr>
        <p:txBody>
          <a:bodyPr>
            <a:normAutofit fontScale="90000"/>
          </a:bodyPr>
          <a:lstStyle/>
          <a:p>
            <a:pPr algn="ctr"/>
            <a:r>
              <a:rPr lang="uk-UA" sz="5400" b="1" dirty="0" smtClean="0">
                <a:solidFill>
                  <a:srgbClr val="FF0000"/>
                </a:solidFill>
              </a:rPr>
              <a:t/>
            </a:r>
            <a:br>
              <a:rPr lang="uk-UA" sz="5400" b="1" dirty="0" smtClean="0">
                <a:solidFill>
                  <a:srgbClr val="FF0000"/>
                </a:solidFill>
              </a:rPr>
            </a:br>
            <a:r>
              <a:rPr lang="uk-UA" sz="2200" b="1" dirty="0" smtClean="0">
                <a:solidFill>
                  <a:srgbClr val="FFFF00"/>
                </a:solidFill>
                <a:effectLst/>
              </a:rPr>
              <a:t>Освітньо-професійний ступінь – фаховий молодший бакалавр</a:t>
            </a:r>
            <a:br>
              <a:rPr lang="uk-UA" sz="2200" b="1" dirty="0" smtClean="0">
                <a:solidFill>
                  <a:srgbClr val="FFFF00"/>
                </a:solidFill>
                <a:effectLst/>
              </a:rPr>
            </a:br>
            <a:r>
              <a:rPr lang="uk-UA" sz="2200" dirty="0" smtClean="0">
                <a:solidFill>
                  <a:srgbClr val="FFFF00"/>
                </a:solidFill>
                <a:effectLst/>
              </a:rPr>
              <a:t>Додаткова </a:t>
            </a:r>
            <a:r>
              <a:rPr lang="uk-UA" sz="2200" dirty="0" smtClean="0">
                <a:solidFill>
                  <a:srgbClr val="FFFF00"/>
                </a:solidFill>
                <a:effectLst/>
              </a:rPr>
              <a:t>кваліфікація – </a:t>
            </a:r>
            <a:r>
              <a:rPr lang="uk-UA" sz="2200" dirty="0" smtClean="0">
                <a:solidFill>
                  <a:srgbClr val="FFFF00"/>
                </a:solidFill>
                <a:effectLst/>
              </a:rPr>
              <a:t>організатор </a:t>
            </a:r>
            <a:r>
              <a:rPr lang="uk-UA" sz="2200" dirty="0" err="1" smtClean="0">
                <a:solidFill>
                  <a:srgbClr val="FFFF00"/>
                </a:solidFill>
                <a:effectLst/>
              </a:rPr>
              <a:t>оздоровчо</a:t>
            </a:r>
            <a:r>
              <a:rPr lang="uk-UA" sz="2200" dirty="0" smtClean="0">
                <a:solidFill>
                  <a:srgbClr val="FFFF00"/>
                </a:solidFill>
                <a:effectLst/>
              </a:rPr>
              <a:t>-спортивного </a:t>
            </a:r>
            <a:r>
              <a:rPr lang="uk-UA" sz="2200" dirty="0" smtClean="0">
                <a:solidFill>
                  <a:srgbClr val="FFFF00"/>
                </a:solidFill>
                <a:effectLst/>
              </a:rPr>
              <a:t>туризму</a:t>
            </a:r>
            <a:r>
              <a:rPr lang="uk-UA" sz="2200" dirty="0" smtClean="0">
                <a:effectLst>
                  <a:outerShdw blurRad="38100" dist="38100" dir="2700000" algn="tl">
                    <a:srgbClr val="000000">
                      <a:alpha val="43137"/>
                    </a:srgbClr>
                  </a:outerShdw>
                </a:effectLst>
              </a:rPr>
              <a:t/>
            </a:r>
            <a:br>
              <a:rPr lang="uk-UA" sz="2200" dirty="0" smtClean="0">
                <a:effectLst>
                  <a:outerShdw blurRad="38100" dist="38100" dir="2700000" algn="tl">
                    <a:srgbClr val="000000">
                      <a:alpha val="43137"/>
                    </a:srgbClr>
                  </a:outerShdw>
                </a:effectLst>
              </a:rPr>
            </a:br>
            <a:r>
              <a:rPr lang="uk-UA" sz="5400" b="1" dirty="0" smtClean="0">
                <a:effectLst>
                  <a:outerShdw blurRad="38100" dist="38100" dir="2700000" algn="tl">
                    <a:srgbClr val="000000">
                      <a:alpha val="43137"/>
                    </a:srgbClr>
                  </a:outerShdw>
                </a:effectLst>
              </a:rPr>
              <a:t>Спортивний </a:t>
            </a:r>
            <a:r>
              <a:rPr lang="uk-UA" sz="5400" b="1" dirty="0">
                <a:effectLst>
                  <a:outerShdw blurRad="38100" dist="38100" dir="2700000" algn="tl">
                    <a:srgbClr val="000000">
                      <a:alpha val="43137"/>
                    </a:srgbClr>
                  </a:outerShdw>
                </a:effectLst>
              </a:rPr>
              <a:t>туризм</a:t>
            </a:r>
          </a:p>
        </p:txBody>
      </p:sp>
      <p:pic>
        <p:nvPicPr>
          <p:cNvPr id="1026" name="Picture 2" descr="Тренер по спортивному туризму - 63 фото">
            <a:extLst>
              <a:ext uri="{FF2B5EF4-FFF2-40B4-BE49-F238E27FC236}">
                <a16:creationId xmlns:a16="http://schemas.microsoft.com/office/drawing/2014/main" id="{445AAB74-1F72-B5FC-AC56-180876107A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874"/>
            <a:ext cx="5715922" cy="3809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Спортивный туризм в Киеве. Каталоги, информация и инструменты • СпортГид">
            <a:extLst>
              <a:ext uri="{FF2B5EF4-FFF2-40B4-BE49-F238E27FC236}">
                <a16:creationId xmlns:a16="http://schemas.microsoft.com/office/drawing/2014/main" id="{E8B5FBC3-03A1-531B-0603-DFAF09451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640" y="3048875"/>
            <a:ext cx="5078833" cy="3809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59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A01C43-CBC1-BB85-0994-DE8FEE056FA2}"/>
              </a:ext>
            </a:extLst>
          </p:cNvPr>
          <p:cNvSpPr>
            <a:spLocks noGrp="1"/>
          </p:cNvSpPr>
          <p:nvPr>
            <p:ph type="title"/>
          </p:nvPr>
        </p:nvSpPr>
        <p:spPr>
          <a:xfrm>
            <a:off x="646111" y="452718"/>
            <a:ext cx="9798788" cy="1400530"/>
          </a:xfrm>
        </p:spPr>
        <p:txBody>
          <a:bodyPr>
            <a:normAutofit/>
          </a:bodyPr>
          <a:lstStyle/>
          <a:p>
            <a:r>
              <a:rPr lang="ru-RU" sz="2000" b="1" i="0" dirty="0">
                <a:solidFill>
                  <a:schemeClr val="tx1"/>
                </a:solidFill>
                <a:effectLst/>
                <a:latin typeface="Arial" panose="020B0604020202020204" pitchFamily="34" charset="0"/>
              </a:rPr>
              <a:t>    </a:t>
            </a:r>
            <a:r>
              <a:rPr lang="ru-RU" sz="2000" b="1" i="0" dirty="0" err="1">
                <a:solidFill>
                  <a:schemeClr val="tx1"/>
                </a:solidFill>
                <a:effectLst/>
                <a:latin typeface="Arial" panose="020B0604020202020204" pitchFamily="34" charset="0"/>
              </a:rPr>
              <a:t>Велосипедний</a:t>
            </a:r>
            <a:r>
              <a:rPr lang="ru-RU" sz="2000" b="1" i="0" dirty="0">
                <a:solidFill>
                  <a:schemeClr val="tx1"/>
                </a:solidFill>
                <a:effectLst/>
                <a:latin typeface="Arial" panose="020B0604020202020204" pitchFamily="34" charset="0"/>
              </a:rPr>
              <a:t> туризм</a:t>
            </a:r>
            <a:r>
              <a:rPr lang="ru-RU" sz="2000" b="0" i="0" dirty="0">
                <a:solidFill>
                  <a:schemeClr val="tx1"/>
                </a:solidFill>
                <a:effectLst/>
                <a:latin typeface="Arial" panose="020B0604020202020204" pitchFamily="34" charset="0"/>
              </a:rPr>
              <a:t> (велотуризм) — один </a:t>
            </a:r>
            <a:r>
              <a:rPr lang="ru-RU" sz="2000" b="0" i="0" dirty="0" err="1">
                <a:solidFill>
                  <a:schemeClr val="tx1"/>
                </a:solidFill>
                <a:effectLst/>
                <a:latin typeface="Arial" panose="020B0604020202020204" pitchFamily="34" charset="0"/>
              </a:rPr>
              <a:t>із</a:t>
            </a:r>
            <a:r>
              <a:rPr lang="ru-RU" sz="2000" b="0" i="0" dirty="0">
                <a:solidFill>
                  <a:schemeClr val="tx1"/>
                </a:solidFill>
                <a:effectLst/>
                <a:latin typeface="Arial" panose="020B0604020202020204" pitchFamily="34" charset="0"/>
              </a:rPr>
              <a:t> </a:t>
            </a:r>
            <a:r>
              <a:rPr lang="ru-RU" sz="2000" b="0" i="0" dirty="0" err="1">
                <a:solidFill>
                  <a:schemeClr val="tx1"/>
                </a:solidFill>
                <a:effectLst/>
                <a:latin typeface="Arial" panose="020B0604020202020204" pitchFamily="34" charset="0"/>
              </a:rPr>
              <a:t>видів</a:t>
            </a:r>
            <a:r>
              <a:rPr lang="ru-RU" sz="2000" b="0" i="0" dirty="0">
                <a:solidFill>
                  <a:schemeClr val="tx1"/>
                </a:solidFill>
                <a:effectLst/>
                <a:latin typeface="Arial" panose="020B0604020202020204" pitchFamily="34" charset="0"/>
              </a:rPr>
              <a:t> </a:t>
            </a:r>
            <a:r>
              <a:rPr lang="ru-RU" sz="2000" i="0" strike="noStrike" dirty="0" smtClean="0">
                <a:solidFill>
                  <a:schemeClr val="tx1"/>
                </a:solidFill>
                <a:effectLst/>
                <a:latin typeface="Arial" panose="020B0604020202020204" pitchFamily="34" charset="0"/>
              </a:rPr>
              <a:t>туризму</a:t>
            </a:r>
            <a:r>
              <a:rPr lang="ru-RU" sz="2000" b="0" i="0" dirty="0" smtClean="0">
                <a:solidFill>
                  <a:schemeClr val="tx1"/>
                </a:solidFill>
                <a:effectLst/>
                <a:latin typeface="Arial" panose="020B0604020202020204" pitchFamily="34" charset="0"/>
              </a:rPr>
              <a:t>, </a:t>
            </a:r>
            <a:r>
              <a:rPr lang="ru-RU" sz="2000" b="0" i="0" dirty="0">
                <a:solidFill>
                  <a:schemeClr val="tx1"/>
                </a:solidFill>
                <a:effectLst/>
                <a:latin typeface="Arial" panose="020B0604020202020204" pitchFamily="34" charset="0"/>
              </a:rPr>
              <a:t>в </a:t>
            </a:r>
            <a:r>
              <a:rPr lang="ru-RU" sz="2000" b="0" i="0" dirty="0" err="1">
                <a:solidFill>
                  <a:schemeClr val="tx1"/>
                </a:solidFill>
                <a:effectLst/>
                <a:latin typeface="Arial" panose="020B0604020202020204" pitchFamily="34" charset="0"/>
              </a:rPr>
              <a:t>якому</a:t>
            </a:r>
            <a:r>
              <a:rPr lang="ru-RU" sz="2000" b="0" i="0" dirty="0">
                <a:solidFill>
                  <a:schemeClr val="tx1"/>
                </a:solidFill>
                <a:effectLst/>
                <a:latin typeface="Arial" panose="020B0604020202020204" pitchFamily="34" charset="0"/>
              </a:rPr>
              <a:t> </a:t>
            </a:r>
            <a:r>
              <a:rPr lang="ru-RU" sz="2000" b="0" i="0" dirty="0" smtClean="0">
                <a:solidFill>
                  <a:schemeClr val="tx1"/>
                </a:solidFill>
                <a:effectLst/>
                <a:latin typeface="Arial" panose="020B0604020202020204" pitchFamily="34" charset="0"/>
              </a:rPr>
              <a:t>велосипед</a:t>
            </a:r>
            <a:r>
              <a:rPr lang="ru-RU" sz="2000" b="0" i="0" dirty="0">
                <a:solidFill>
                  <a:schemeClr val="tx1"/>
                </a:solidFill>
                <a:effectLst/>
                <a:latin typeface="Arial" panose="020B0604020202020204" pitchFamily="34" charset="0"/>
              </a:rPr>
              <a:t> служить </a:t>
            </a:r>
            <a:r>
              <a:rPr lang="ru-RU" sz="2000" b="0" i="0" dirty="0" err="1">
                <a:solidFill>
                  <a:schemeClr val="tx1"/>
                </a:solidFill>
                <a:effectLst/>
                <a:latin typeface="Arial" panose="020B0604020202020204" pitchFamily="34" charset="0"/>
              </a:rPr>
              <a:t>головним</a:t>
            </a:r>
            <a:r>
              <a:rPr lang="ru-RU" sz="2000" b="0" i="0" dirty="0">
                <a:solidFill>
                  <a:schemeClr val="tx1"/>
                </a:solidFill>
                <a:effectLst/>
                <a:latin typeface="Arial" panose="020B0604020202020204" pitchFamily="34" charset="0"/>
              </a:rPr>
              <a:t> </a:t>
            </a:r>
            <a:r>
              <a:rPr lang="ru-RU" sz="2000" b="0" i="0" dirty="0" err="1">
                <a:solidFill>
                  <a:schemeClr val="tx1"/>
                </a:solidFill>
                <a:effectLst/>
                <a:latin typeface="Arial" panose="020B0604020202020204" pitchFamily="34" charset="0"/>
              </a:rPr>
              <a:t>або</a:t>
            </a:r>
            <a:r>
              <a:rPr lang="ru-RU" sz="2000" b="0" i="0" dirty="0">
                <a:solidFill>
                  <a:schemeClr val="tx1"/>
                </a:solidFill>
                <a:effectLst/>
                <a:latin typeface="Arial" panose="020B0604020202020204" pitchFamily="34" charset="0"/>
              </a:rPr>
              <a:t> </a:t>
            </a:r>
            <a:r>
              <a:rPr lang="ru-RU" sz="2000" b="0" i="0" dirty="0" err="1">
                <a:solidFill>
                  <a:schemeClr val="tx1"/>
                </a:solidFill>
                <a:effectLst/>
                <a:latin typeface="Arial" panose="020B0604020202020204" pitchFamily="34" charset="0"/>
              </a:rPr>
              <a:t>єдиним</a:t>
            </a:r>
            <a:r>
              <a:rPr lang="ru-RU" sz="2000" b="0" i="0" dirty="0">
                <a:solidFill>
                  <a:schemeClr val="tx1"/>
                </a:solidFill>
                <a:effectLst/>
                <a:latin typeface="Arial" panose="020B0604020202020204" pitchFamily="34" charset="0"/>
              </a:rPr>
              <a:t> </a:t>
            </a:r>
            <a:r>
              <a:rPr lang="ru-RU" sz="2000" b="0" i="0" dirty="0" err="1">
                <a:solidFill>
                  <a:schemeClr val="tx1"/>
                </a:solidFill>
                <a:effectLst/>
                <a:latin typeface="Arial" panose="020B0604020202020204" pitchFamily="34" charset="0"/>
              </a:rPr>
              <a:t>засобом</a:t>
            </a:r>
            <a:r>
              <a:rPr lang="ru-RU" sz="2000" b="0" i="0" dirty="0">
                <a:solidFill>
                  <a:schemeClr val="tx1"/>
                </a:solidFill>
                <a:effectLst/>
                <a:latin typeface="Arial" panose="020B0604020202020204" pitchFamily="34" charset="0"/>
              </a:rPr>
              <a:t> </a:t>
            </a:r>
            <a:r>
              <a:rPr lang="ru-RU" sz="2000" b="0" i="0" dirty="0" err="1">
                <a:solidFill>
                  <a:schemeClr val="tx1"/>
                </a:solidFill>
                <a:effectLst/>
                <a:latin typeface="Arial" panose="020B0604020202020204" pitchFamily="34" charset="0"/>
              </a:rPr>
              <a:t>пересування</a:t>
            </a:r>
            <a:r>
              <a:rPr lang="ru-RU" sz="2000" b="0" i="0" dirty="0">
                <a:solidFill>
                  <a:schemeClr val="tx1"/>
                </a:solidFill>
                <a:effectLst/>
                <a:latin typeface="Arial" panose="020B0604020202020204" pitchFamily="34" charset="0"/>
              </a:rPr>
              <a:t>. </a:t>
            </a:r>
            <a:r>
              <a:rPr lang="ru-RU" sz="2000" b="0" i="0" dirty="0" err="1">
                <a:solidFill>
                  <a:schemeClr val="tx1"/>
                </a:solidFill>
                <a:effectLst/>
                <a:latin typeface="Arial" panose="020B0604020202020204" pitchFamily="34" charset="0"/>
              </a:rPr>
              <a:t>Поняття</a:t>
            </a:r>
            <a:r>
              <a:rPr lang="ru-RU" sz="2000" b="0" i="0" dirty="0">
                <a:solidFill>
                  <a:schemeClr val="tx1"/>
                </a:solidFill>
                <a:effectLst/>
                <a:latin typeface="Arial" panose="020B0604020202020204" pitchFamily="34" charset="0"/>
              </a:rPr>
              <a:t> «</a:t>
            </a:r>
            <a:r>
              <a:rPr lang="ru-RU" sz="2000" b="0" i="0" dirty="0" err="1">
                <a:solidFill>
                  <a:schemeClr val="tx1"/>
                </a:solidFill>
                <a:effectLst/>
                <a:latin typeface="Arial" panose="020B0604020202020204" pitchFamily="34" charset="0"/>
              </a:rPr>
              <a:t>велосипедний</a:t>
            </a:r>
            <a:r>
              <a:rPr lang="ru-RU" sz="2000" b="0" i="0" dirty="0">
                <a:solidFill>
                  <a:schemeClr val="tx1"/>
                </a:solidFill>
                <a:effectLst/>
                <a:latin typeface="Arial" panose="020B0604020202020204" pitchFamily="34" charset="0"/>
              </a:rPr>
              <a:t> туризм» </a:t>
            </a:r>
            <a:r>
              <a:rPr lang="ru-RU" sz="2000" b="0" i="0" dirty="0" err="1">
                <a:solidFill>
                  <a:schemeClr val="tx1"/>
                </a:solidFill>
                <a:effectLst/>
                <a:latin typeface="Arial" panose="020B0604020202020204" pitchFamily="34" charset="0"/>
              </a:rPr>
              <a:t>багатозначне</a:t>
            </a:r>
            <a:r>
              <a:rPr lang="ru-RU" sz="2000" b="0" i="0" dirty="0">
                <a:solidFill>
                  <a:schemeClr val="tx1"/>
                </a:solidFill>
                <a:effectLst/>
                <a:latin typeface="Arial" panose="020B0604020202020204" pitchFamily="34" charset="0"/>
              </a:rPr>
              <a:t> і </a:t>
            </a:r>
            <a:r>
              <a:rPr lang="ru-RU" sz="2000" b="0" i="0" dirty="0" err="1">
                <a:solidFill>
                  <a:schemeClr val="tx1"/>
                </a:solidFill>
                <a:effectLst/>
                <a:latin typeface="Arial" panose="020B0604020202020204" pitchFamily="34" charset="0"/>
              </a:rPr>
              <a:t>стосується</a:t>
            </a:r>
            <a:r>
              <a:rPr lang="ru-RU" sz="2000" b="0" i="0" dirty="0">
                <a:solidFill>
                  <a:schemeClr val="tx1"/>
                </a:solidFill>
                <a:effectLst/>
                <a:latin typeface="Arial" panose="020B0604020202020204" pitchFamily="34" charset="0"/>
              </a:rPr>
              <a:t> як одного </a:t>
            </a:r>
            <a:r>
              <a:rPr lang="ru-RU" sz="2000" b="0" i="0" dirty="0" err="1">
                <a:solidFill>
                  <a:schemeClr val="tx1"/>
                </a:solidFill>
                <a:effectLst/>
                <a:latin typeface="Arial" panose="020B0604020202020204" pitchFamily="34" charset="0"/>
              </a:rPr>
              <a:t>з</a:t>
            </a:r>
            <a:r>
              <a:rPr lang="ru-RU" sz="2000" b="0" i="0" dirty="0">
                <a:solidFill>
                  <a:schemeClr val="tx1"/>
                </a:solidFill>
                <a:effectLst/>
                <a:latin typeface="Arial" panose="020B0604020202020204" pitchFamily="34" charset="0"/>
              </a:rPr>
              <a:t> </a:t>
            </a:r>
            <a:r>
              <a:rPr lang="ru-RU" sz="2000" b="0" i="0" dirty="0" err="1" smtClean="0">
                <a:solidFill>
                  <a:schemeClr val="tx1"/>
                </a:solidFill>
                <a:effectLst/>
                <a:latin typeface="Arial" panose="020B0604020202020204" pitchFamily="34" charset="0"/>
              </a:rPr>
              <a:t>видів</a:t>
            </a:r>
            <a:r>
              <a:rPr lang="ru-RU" sz="2000" b="0" i="0" dirty="0" smtClean="0">
                <a:solidFill>
                  <a:schemeClr val="tx1"/>
                </a:solidFill>
                <a:effectLst/>
                <a:latin typeface="Arial" panose="020B0604020202020204" pitchFamily="34" charset="0"/>
              </a:rPr>
              <a:t> активного </a:t>
            </a:r>
            <a:r>
              <a:rPr lang="ru-RU" sz="2000" b="0" i="0" dirty="0" err="1" smtClean="0">
                <a:solidFill>
                  <a:schemeClr val="tx1"/>
                </a:solidFill>
                <a:effectLst/>
                <a:latin typeface="Arial" panose="020B0604020202020204" pitchFamily="34" charset="0"/>
              </a:rPr>
              <a:t>відпочинку</a:t>
            </a:r>
            <a:r>
              <a:rPr lang="ru-RU" sz="2000" b="0" i="0" dirty="0" smtClean="0">
                <a:solidFill>
                  <a:schemeClr val="tx1"/>
                </a:solidFill>
                <a:effectLst/>
                <a:latin typeface="Arial" panose="020B0604020202020204" pitchFamily="34" charset="0"/>
              </a:rPr>
              <a:t>, </a:t>
            </a:r>
            <a:r>
              <a:rPr lang="ru-RU" sz="2000" b="0" i="0" dirty="0">
                <a:solidFill>
                  <a:schemeClr val="tx1"/>
                </a:solidFill>
                <a:effectLst/>
                <a:latin typeface="Arial" panose="020B0604020202020204" pitchFamily="34" charset="0"/>
              </a:rPr>
              <a:t>так і </a:t>
            </a:r>
            <a:r>
              <a:rPr lang="ru-RU" sz="2000" b="0" i="0" dirty="0" err="1">
                <a:solidFill>
                  <a:schemeClr val="tx1"/>
                </a:solidFill>
                <a:effectLst/>
                <a:latin typeface="Arial" panose="020B0604020202020204" pitchFamily="34" charset="0"/>
              </a:rPr>
              <a:t>різновиду</a:t>
            </a:r>
            <a:r>
              <a:rPr lang="ru-RU" sz="2000" b="0" i="0" dirty="0">
                <a:solidFill>
                  <a:schemeClr val="tx1"/>
                </a:solidFill>
                <a:effectLst/>
                <a:latin typeface="Arial" panose="020B0604020202020204" pitchFamily="34" charset="0"/>
              </a:rPr>
              <a:t> </a:t>
            </a:r>
            <a:r>
              <a:rPr lang="ru-RU" sz="2000" b="0" i="0" u="none" strike="noStrike" dirty="0" smtClean="0">
                <a:solidFill>
                  <a:schemeClr val="tx1"/>
                </a:solidFill>
                <a:effectLst/>
                <a:latin typeface="Arial" panose="020B0604020202020204" pitchFamily="34" charset="0"/>
              </a:rPr>
              <a:t>спортивного туризму</a:t>
            </a:r>
            <a:r>
              <a:rPr lang="ru-RU" sz="2000" b="0" i="0" dirty="0" smtClean="0">
                <a:solidFill>
                  <a:schemeClr val="tx1"/>
                </a:solidFill>
                <a:effectLst/>
                <a:latin typeface="Arial" panose="020B0604020202020204" pitchFamily="34" charset="0"/>
              </a:rPr>
              <a:t>.</a:t>
            </a:r>
            <a:endParaRPr lang="uk-UA" sz="2000" dirty="0">
              <a:solidFill>
                <a:schemeClr val="tx1"/>
              </a:solidFill>
            </a:endParaRPr>
          </a:p>
        </p:txBody>
      </p:sp>
      <p:pic>
        <p:nvPicPr>
          <p:cNvPr id="10242" name="Picture 2" descr="Спорт і туризм: 7 найкрасивіших велосипедних маршрутів України">
            <a:extLst>
              <a:ext uri="{FF2B5EF4-FFF2-40B4-BE49-F238E27FC236}">
                <a16:creationId xmlns:a16="http://schemas.microsoft.com/office/drawing/2014/main" id="{FEE35195-227B-74BF-DBEF-6BE719419B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7400" y="2049462"/>
            <a:ext cx="8077200"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9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F48D89-FF19-BA81-D104-86CBBC949AFC}"/>
              </a:ext>
            </a:extLst>
          </p:cNvPr>
          <p:cNvSpPr>
            <a:spLocks noGrp="1"/>
          </p:cNvSpPr>
          <p:nvPr>
            <p:ph type="title"/>
          </p:nvPr>
        </p:nvSpPr>
        <p:spPr/>
        <p:txBody>
          <a:bodyPr/>
          <a:lstStyle/>
          <a:p>
            <a:r>
              <a:rPr lang="uk-UA" dirty="0"/>
              <a:t>Висновки</a:t>
            </a:r>
          </a:p>
        </p:txBody>
      </p:sp>
      <p:sp>
        <p:nvSpPr>
          <p:cNvPr id="3" name="Объект 2">
            <a:extLst>
              <a:ext uri="{FF2B5EF4-FFF2-40B4-BE49-F238E27FC236}">
                <a16:creationId xmlns:a16="http://schemas.microsoft.com/office/drawing/2014/main" id="{71DD22F7-08A1-52CD-5CD9-41E0083EEA6A}"/>
              </a:ext>
            </a:extLst>
          </p:cNvPr>
          <p:cNvSpPr>
            <a:spLocks noGrp="1"/>
          </p:cNvSpPr>
          <p:nvPr>
            <p:ph idx="1"/>
          </p:nvPr>
        </p:nvSpPr>
        <p:spPr/>
        <p:txBody>
          <a:bodyPr>
            <a:normAutofit fontScale="92500" lnSpcReduction="20000"/>
          </a:bodyPr>
          <a:lstStyle/>
          <a:p>
            <a:r>
              <a:rPr lang="ru-RU" dirty="0"/>
              <a:t>     </a:t>
            </a:r>
            <a:r>
              <a:rPr lang="ru-RU" dirty="0" err="1"/>
              <a:t>Під</a:t>
            </a:r>
            <a:r>
              <a:rPr lang="ru-RU" dirty="0"/>
              <a:t> туризмом </a:t>
            </a:r>
            <a:r>
              <a:rPr lang="ru-RU" dirty="0" err="1"/>
              <a:t>розуміють</a:t>
            </a:r>
            <a:r>
              <a:rPr lang="ru-RU" dirty="0"/>
              <a:t> </a:t>
            </a:r>
            <a:r>
              <a:rPr lang="ru-RU" dirty="0" err="1"/>
              <a:t>теорію</a:t>
            </a:r>
            <a:r>
              <a:rPr lang="ru-RU" dirty="0"/>
              <a:t> і практику </a:t>
            </a:r>
            <a:r>
              <a:rPr lang="ru-RU" dirty="0" err="1"/>
              <a:t>різного</a:t>
            </a:r>
            <a:r>
              <a:rPr lang="ru-RU" dirty="0"/>
              <a:t> роду </a:t>
            </a:r>
            <a:r>
              <a:rPr lang="ru-RU" dirty="0" err="1"/>
              <a:t>походів</a:t>
            </a:r>
            <a:r>
              <a:rPr lang="ru-RU" dirty="0"/>
              <a:t>, </a:t>
            </a:r>
            <a:r>
              <a:rPr lang="ru-RU" dirty="0" err="1"/>
              <a:t>сходження</a:t>
            </a:r>
            <a:r>
              <a:rPr lang="ru-RU" dirty="0"/>
              <a:t> на гори і </a:t>
            </a:r>
            <a:r>
              <a:rPr lang="ru-RU" dirty="0" err="1"/>
              <a:t>подорожі</a:t>
            </a:r>
            <a:r>
              <a:rPr lang="ru-RU" dirty="0"/>
              <a:t> з метою спортивного </a:t>
            </a:r>
            <a:r>
              <a:rPr lang="ru-RU" dirty="0" err="1"/>
              <a:t>суперництва</a:t>
            </a:r>
            <a:r>
              <a:rPr lang="ru-RU" dirty="0"/>
              <a:t>, активного </a:t>
            </a:r>
            <a:r>
              <a:rPr lang="ru-RU" dirty="0" err="1"/>
              <a:t>відпочинку</a:t>
            </a:r>
            <a:r>
              <a:rPr lang="ru-RU" dirty="0"/>
              <a:t>, </a:t>
            </a:r>
            <a:r>
              <a:rPr lang="ru-RU" dirty="0" err="1"/>
              <a:t>освіти</a:t>
            </a:r>
            <a:r>
              <a:rPr lang="ru-RU" dirty="0"/>
              <a:t> і </a:t>
            </a:r>
            <a:r>
              <a:rPr lang="ru-RU" dirty="0" err="1"/>
              <a:t>виховання</a:t>
            </a:r>
            <a:r>
              <a:rPr lang="ru-RU" dirty="0"/>
              <a:t>. Для </a:t>
            </a:r>
            <a:r>
              <a:rPr lang="ru-RU" dirty="0" err="1"/>
              <a:t>подорожей</a:t>
            </a:r>
            <a:r>
              <a:rPr lang="ru-RU" dirty="0"/>
              <a:t> у </a:t>
            </a:r>
            <a:r>
              <a:rPr lang="ru-RU" dirty="0" err="1"/>
              <a:t>відпустку</a:t>
            </a:r>
            <a:r>
              <a:rPr lang="ru-RU" dirty="0"/>
              <a:t> з </a:t>
            </a:r>
            <a:r>
              <a:rPr lang="ru-RU" dirty="0" err="1"/>
              <a:t>використанням</a:t>
            </a:r>
            <a:r>
              <a:rPr lang="ru-RU" dirty="0"/>
              <a:t> </a:t>
            </a:r>
            <a:r>
              <a:rPr lang="ru-RU" dirty="0" err="1"/>
              <a:t>громадського</a:t>
            </a:r>
            <a:r>
              <a:rPr lang="ru-RU" dirty="0"/>
              <a:t> </a:t>
            </a:r>
            <a:r>
              <a:rPr lang="ru-RU" dirty="0" err="1"/>
              <a:t>або</a:t>
            </a:r>
            <a:r>
              <a:rPr lang="ru-RU" dirty="0"/>
              <a:t> </a:t>
            </a:r>
            <a:r>
              <a:rPr lang="ru-RU" dirty="0" err="1"/>
              <a:t>особистого</a:t>
            </a:r>
            <a:r>
              <a:rPr lang="ru-RU" dirty="0"/>
              <a:t> транспорту, в </a:t>
            </a:r>
            <a:r>
              <a:rPr lang="ru-RU" dirty="0" err="1"/>
              <a:t>яких</a:t>
            </a:r>
            <a:r>
              <a:rPr lang="ru-RU" dirty="0"/>
              <a:t> головне </a:t>
            </a:r>
            <a:r>
              <a:rPr lang="ru-RU" dirty="0" err="1"/>
              <a:t>місце</a:t>
            </a:r>
            <a:r>
              <a:rPr lang="ru-RU" dirty="0"/>
              <a:t> </a:t>
            </a:r>
            <a:r>
              <a:rPr lang="ru-RU" dirty="0" err="1"/>
              <a:t>займають</a:t>
            </a:r>
            <a:r>
              <a:rPr lang="ru-RU" dirty="0"/>
              <a:t> </a:t>
            </a:r>
            <a:r>
              <a:rPr lang="ru-RU" dirty="0" err="1"/>
              <a:t>розмови</a:t>
            </a:r>
            <a:r>
              <a:rPr lang="ru-RU" dirty="0"/>
              <a:t> і </a:t>
            </a:r>
            <a:r>
              <a:rPr lang="ru-RU" dirty="0" err="1"/>
              <a:t>відпочинок</a:t>
            </a:r>
            <a:r>
              <a:rPr lang="ru-RU" dirty="0"/>
              <a:t>, все </a:t>
            </a:r>
            <a:r>
              <a:rPr lang="ru-RU" dirty="0" err="1"/>
              <a:t>більше</a:t>
            </a:r>
            <a:r>
              <a:rPr lang="ru-RU" dirty="0"/>
              <a:t> </a:t>
            </a:r>
            <a:r>
              <a:rPr lang="ru-RU" dirty="0" err="1"/>
              <a:t>підходить</a:t>
            </a:r>
            <a:r>
              <a:rPr lang="ru-RU" dirty="0"/>
              <a:t> слово туризм. Туризм </a:t>
            </a:r>
            <a:r>
              <a:rPr lang="ru-RU" dirty="0" err="1"/>
              <a:t>складає</a:t>
            </a:r>
            <a:r>
              <a:rPr lang="ru-RU" dirty="0"/>
              <a:t> </a:t>
            </a:r>
            <a:r>
              <a:rPr lang="ru-RU" dirty="0" err="1"/>
              <a:t>частину</a:t>
            </a:r>
            <a:r>
              <a:rPr lang="ru-RU" dirty="0"/>
              <a:t> </a:t>
            </a:r>
            <a:r>
              <a:rPr lang="ru-RU" dirty="0" err="1"/>
              <a:t>фізичної</a:t>
            </a:r>
            <a:r>
              <a:rPr lang="ru-RU" dirty="0"/>
              <a:t> </a:t>
            </a:r>
            <a:r>
              <a:rPr lang="ru-RU" dirty="0" err="1"/>
              <a:t>культури</a:t>
            </a:r>
            <a:r>
              <a:rPr lang="ru-RU" dirty="0"/>
              <a:t> і спорту, </a:t>
            </a:r>
            <a:r>
              <a:rPr lang="ru-RU" dirty="0" err="1"/>
              <a:t>оскільки</a:t>
            </a:r>
            <a:r>
              <a:rPr lang="ru-RU" dirty="0"/>
              <a:t> </a:t>
            </a:r>
            <a:r>
              <a:rPr lang="ru-RU" dirty="0" err="1"/>
              <a:t>він</a:t>
            </a:r>
            <a:r>
              <a:rPr lang="ru-RU" dirty="0"/>
              <a:t> служить </a:t>
            </a:r>
            <a:r>
              <a:rPr lang="ru-RU" dirty="0" err="1"/>
              <a:t>проявленням</a:t>
            </a:r>
            <a:r>
              <a:rPr lang="ru-RU" dirty="0"/>
              <a:t> здорового способу </a:t>
            </a:r>
            <a:r>
              <a:rPr lang="ru-RU" dirty="0" err="1"/>
              <a:t>життя</a:t>
            </a:r>
            <a:r>
              <a:rPr lang="ru-RU" dirty="0"/>
              <a:t>, </a:t>
            </a:r>
            <a:r>
              <a:rPr lang="ru-RU" dirty="0" err="1"/>
              <a:t>розвитку</a:t>
            </a:r>
            <a:r>
              <a:rPr lang="ru-RU" dirty="0"/>
              <a:t>, </a:t>
            </a:r>
            <a:r>
              <a:rPr lang="ru-RU" dirty="0" err="1"/>
              <a:t>досконалістю</a:t>
            </a:r>
            <a:r>
              <a:rPr lang="ru-RU" dirty="0"/>
              <a:t> і </a:t>
            </a:r>
            <a:r>
              <a:rPr lang="ru-RU" dirty="0" err="1"/>
              <a:t>збереженню</a:t>
            </a:r>
            <a:r>
              <a:rPr lang="ru-RU" dirty="0"/>
              <a:t> </a:t>
            </a:r>
            <a:r>
              <a:rPr lang="ru-RU" dirty="0" err="1"/>
              <a:t>фізичної</a:t>
            </a:r>
            <a:r>
              <a:rPr lang="ru-RU" dirty="0"/>
              <a:t> </a:t>
            </a:r>
            <a:r>
              <a:rPr lang="ru-RU" dirty="0" err="1"/>
              <a:t>роботоздатності</a:t>
            </a:r>
            <a:r>
              <a:rPr lang="ru-RU" dirty="0"/>
              <a:t> і </a:t>
            </a:r>
            <a:r>
              <a:rPr lang="ru-RU" dirty="0" err="1"/>
              <a:t>всесторонньої</a:t>
            </a:r>
            <a:r>
              <a:rPr lang="ru-RU" dirty="0"/>
              <a:t> </a:t>
            </a:r>
            <a:r>
              <a:rPr lang="ru-RU" dirty="0" err="1"/>
              <a:t>підготовки</a:t>
            </a:r>
            <a:r>
              <a:rPr lang="ru-RU" dirty="0"/>
              <a:t>. В </a:t>
            </a:r>
            <a:r>
              <a:rPr lang="ru-RU" dirty="0" err="1"/>
              <a:t>туристичній</a:t>
            </a:r>
            <a:r>
              <a:rPr lang="ru-RU" dirty="0"/>
              <a:t> </a:t>
            </a:r>
            <a:r>
              <a:rPr lang="ru-RU" dirty="0" err="1"/>
              <a:t>діяльності</a:t>
            </a:r>
            <a:r>
              <a:rPr lang="ru-RU" dirty="0"/>
              <a:t> в </a:t>
            </a:r>
            <a:r>
              <a:rPr lang="ru-RU" dirty="0" err="1"/>
              <a:t>центрі</a:t>
            </a:r>
            <a:r>
              <a:rPr lang="ru-RU" dirty="0"/>
              <a:t> </a:t>
            </a:r>
            <a:r>
              <a:rPr lang="ru-RU" dirty="0" err="1"/>
              <a:t>уваги</a:t>
            </a:r>
            <a:r>
              <a:rPr lang="ru-RU" dirty="0"/>
              <a:t> </a:t>
            </a:r>
            <a:r>
              <a:rPr lang="ru-RU" dirty="0" err="1"/>
              <a:t>знаходяться</a:t>
            </a:r>
            <a:r>
              <a:rPr lang="ru-RU" dirty="0"/>
              <a:t> </a:t>
            </a:r>
            <a:r>
              <a:rPr lang="ru-RU" dirty="0" err="1"/>
              <a:t>різні</a:t>
            </a:r>
            <a:r>
              <a:rPr lang="ru-RU" dirty="0"/>
              <a:t> </a:t>
            </a:r>
            <a:r>
              <a:rPr lang="ru-RU" dirty="0" err="1"/>
              <a:t>форми</a:t>
            </a:r>
            <a:r>
              <a:rPr lang="ru-RU" dirty="0"/>
              <a:t> </a:t>
            </a:r>
            <a:r>
              <a:rPr lang="ru-RU" dirty="0" err="1"/>
              <a:t>планомірних</a:t>
            </a:r>
            <a:r>
              <a:rPr lang="ru-RU" dirty="0"/>
              <a:t> і </a:t>
            </a:r>
            <a:r>
              <a:rPr lang="ru-RU" dirty="0" err="1"/>
              <a:t>організованих</a:t>
            </a:r>
            <a:r>
              <a:rPr lang="ru-RU" dirty="0"/>
              <a:t> </a:t>
            </a:r>
            <a:r>
              <a:rPr lang="ru-RU" dirty="0" err="1"/>
              <a:t>туристичних</a:t>
            </a:r>
            <a:r>
              <a:rPr lang="ru-RU" dirty="0"/>
              <a:t> </a:t>
            </a:r>
            <a:r>
              <a:rPr lang="ru-RU" dirty="0" err="1"/>
              <a:t>походів</a:t>
            </a:r>
            <a:r>
              <a:rPr lang="ru-RU" dirty="0"/>
              <a:t>, вело туризм, </a:t>
            </a:r>
            <a:r>
              <a:rPr lang="ru-RU" dirty="0" err="1"/>
              <a:t>подорожей</a:t>
            </a:r>
            <a:r>
              <a:rPr lang="ru-RU" dirty="0"/>
              <a:t> на лодках і </a:t>
            </a:r>
            <a:r>
              <a:rPr lang="ru-RU" dirty="0" err="1"/>
              <a:t>лижних</a:t>
            </a:r>
            <a:r>
              <a:rPr lang="ru-RU" dirty="0"/>
              <a:t> </a:t>
            </a:r>
            <a:r>
              <a:rPr lang="ru-RU" dirty="0" err="1"/>
              <a:t>походів</a:t>
            </a:r>
            <a:r>
              <a:rPr lang="ru-RU" dirty="0"/>
              <a:t>. </a:t>
            </a:r>
            <a:r>
              <a:rPr lang="ru-RU" dirty="0" err="1"/>
              <a:t>Крім</a:t>
            </a:r>
            <a:r>
              <a:rPr lang="ru-RU" dirty="0"/>
              <a:t> того, туризм </a:t>
            </a:r>
            <a:r>
              <a:rPr lang="ru-RU" dirty="0" err="1"/>
              <a:t>пов'язаний</a:t>
            </a:r>
            <a:r>
              <a:rPr lang="ru-RU" dirty="0"/>
              <a:t> з </a:t>
            </a:r>
            <a:r>
              <a:rPr lang="ru-RU" dirty="0" err="1"/>
              <a:t>культурними</a:t>
            </a:r>
            <a:r>
              <a:rPr lang="ru-RU" dirty="0"/>
              <a:t> </a:t>
            </a:r>
            <a:r>
              <a:rPr lang="ru-RU" dirty="0" err="1"/>
              <a:t>цінностями</a:t>
            </a:r>
            <a:r>
              <a:rPr lang="ru-RU" dirty="0"/>
              <a:t>. Особливо </a:t>
            </a:r>
            <a:r>
              <a:rPr lang="ru-RU" dirty="0" err="1"/>
              <a:t>важливе</a:t>
            </a:r>
            <a:r>
              <a:rPr lang="ru-RU" dirty="0"/>
              <a:t> </a:t>
            </a:r>
            <a:r>
              <a:rPr lang="ru-RU" dirty="0" err="1"/>
              <a:t>значення</a:t>
            </a:r>
            <a:r>
              <a:rPr lang="ru-RU" dirty="0"/>
              <a:t> туризму </a:t>
            </a:r>
            <a:r>
              <a:rPr lang="ru-RU" dirty="0" err="1"/>
              <a:t>заключається</a:t>
            </a:r>
            <a:r>
              <a:rPr lang="ru-RU" dirty="0"/>
              <a:t> в </a:t>
            </a:r>
            <a:r>
              <a:rPr lang="ru-RU" dirty="0" err="1"/>
              <a:t>організації</a:t>
            </a:r>
            <a:r>
              <a:rPr lang="ru-RU" dirty="0"/>
              <a:t> </a:t>
            </a:r>
            <a:r>
              <a:rPr lang="ru-RU" dirty="0" err="1"/>
              <a:t>дозвілля</a:t>
            </a:r>
            <a:r>
              <a:rPr lang="ru-RU" dirty="0"/>
              <a:t> для </a:t>
            </a:r>
            <a:r>
              <a:rPr lang="ru-RU" dirty="0" err="1"/>
              <a:t>молоді</a:t>
            </a:r>
            <a:r>
              <a:rPr lang="ru-RU" dirty="0"/>
              <a:t>.</a:t>
            </a:r>
            <a:endParaRPr lang="uk-UA" dirty="0"/>
          </a:p>
        </p:txBody>
      </p:sp>
    </p:spTree>
    <p:extLst>
      <p:ext uri="{BB962C8B-B14F-4D97-AF65-F5344CB8AC3E}">
        <p14:creationId xmlns:p14="http://schemas.microsoft.com/office/powerpoint/2010/main" val="120804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5BA7E8-ACE0-41F4-C00D-BA31A4B60F75}"/>
              </a:ext>
            </a:extLst>
          </p:cNvPr>
          <p:cNvSpPr>
            <a:spLocks noGrp="1"/>
          </p:cNvSpPr>
          <p:nvPr>
            <p:ph type="title"/>
          </p:nvPr>
        </p:nvSpPr>
        <p:spPr>
          <a:xfrm>
            <a:off x="1221146" y="2319225"/>
            <a:ext cx="9404723" cy="1400530"/>
          </a:xfrm>
        </p:spPr>
        <p:txBody>
          <a:bodyPr/>
          <a:lstStyle/>
          <a:p>
            <a:pPr algn="ctr"/>
            <a:r>
              <a:rPr lang="uk-UA" sz="7200" b="1" dirty="0"/>
              <a:t>Дякую за увагу!</a:t>
            </a:r>
          </a:p>
        </p:txBody>
      </p:sp>
    </p:spTree>
    <p:extLst>
      <p:ext uri="{BB962C8B-B14F-4D97-AF65-F5344CB8AC3E}">
        <p14:creationId xmlns:p14="http://schemas.microsoft.com/office/powerpoint/2010/main" val="168293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C6506-26AC-38D9-94CF-479B3623DA0E}"/>
              </a:ext>
            </a:extLst>
          </p:cNvPr>
          <p:cNvSpPr>
            <a:spLocks noGrp="1"/>
          </p:cNvSpPr>
          <p:nvPr>
            <p:ph type="ctrTitle"/>
          </p:nvPr>
        </p:nvSpPr>
        <p:spPr>
          <a:xfrm>
            <a:off x="0" y="141402"/>
            <a:ext cx="9980613" cy="4044099"/>
          </a:xfrm>
        </p:spPr>
        <p:txBody>
          <a:bodyPr>
            <a:normAutofit fontScale="90000"/>
          </a:bodyPr>
          <a:lstStyle/>
          <a:p>
            <a:pPr algn="just"/>
            <a:r>
              <a:rPr lang="uk-UA" sz="2800" b="0" i="0" dirty="0">
                <a:solidFill>
                  <a:schemeClr val="tx1"/>
                </a:solidFill>
                <a:effectLst/>
                <a:latin typeface="Times New Roman" panose="02020603050405020304" pitchFamily="18" charset="0"/>
                <a:cs typeface="Times New Roman" panose="02020603050405020304" pitchFamily="18" charset="0"/>
              </a:rPr>
              <a:t>     Спортивний туризм - це складова сучасного туризму, найбільш активна і динамічна частина туристської діяльності, що базується на громадських засадах. Спортивний туризм - це також вид спорту, який включає різноманітні активні туристичні заходи, спортивні походи усіх категорій складності, чемпіонати, першості за усіма видами спортивного </a:t>
            </a:r>
            <a:r>
              <a:rPr lang="uk-UA" sz="2800" b="0" i="0" dirty="0" smtClean="0">
                <a:solidFill>
                  <a:schemeClr val="tx1"/>
                </a:solidFill>
                <a:effectLst/>
                <a:latin typeface="Times New Roman" panose="02020603050405020304" pitchFamily="18" charset="0"/>
                <a:cs typeface="Times New Roman" panose="02020603050405020304" pitchFamily="18" charset="0"/>
              </a:rPr>
              <a:t>туризму (пішохідний, лижний, гірський</a:t>
            </a:r>
            <a:r>
              <a:rPr lang="uk-UA" sz="2800" b="0" i="0" dirty="0">
                <a:solidFill>
                  <a:schemeClr val="tx1"/>
                </a:solidFill>
                <a:effectLst/>
                <a:latin typeface="Times New Roman" panose="02020603050405020304" pitchFamily="18" charset="0"/>
                <a:cs typeface="Times New Roman" panose="02020603050405020304" pitchFamily="18" charset="0"/>
              </a:rPr>
              <a:t>, </a:t>
            </a:r>
            <a:r>
              <a:rPr lang="uk-UA" sz="2800" b="0" i="0" dirty="0" smtClean="0">
                <a:solidFill>
                  <a:schemeClr val="tx1"/>
                </a:solidFill>
                <a:effectLst/>
                <a:latin typeface="Times New Roman" panose="02020603050405020304" pitchFamily="18" charset="0"/>
                <a:cs typeface="Times New Roman" panose="02020603050405020304" pitchFamily="18" charset="0"/>
              </a:rPr>
              <a:t>водний, велосипедний, мотоциклетний</a:t>
            </a:r>
            <a:r>
              <a:rPr lang="uk-UA" sz="2800" b="0" i="0" dirty="0">
                <a:solidFill>
                  <a:schemeClr val="tx1"/>
                </a:solidFill>
                <a:effectLst/>
                <a:latin typeface="Times New Roman" panose="02020603050405020304" pitchFamily="18" charset="0"/>
                <a:cs typeface="Times New Roman" panose="02020603050405020304" pitchFamily="18" charset="0"/>
              </a:rPr>
              <a:t>, автомобільний, спелеологічний, вітрильний), комплексні заходи, експедиції</a:t>
            </a:r>
            <a:r>
              <a:rPr lang="uk-UA" sz="2800" dirty="0">
                <a:solidFill>
                  <a:schemeClr val="tx1"/>
                </a:solidFill>
                <a:latin typeface="Times New Roman" panose="02020603050405020304" pitchFamily="18" charset="0"/>
                <a:cs typeface="Times New Roman" panose="02020603050405020304" pitchFamily="18" charset="0"/>
              </a:rPr>
              <a:t>.</a:t>
            </a:r>
          </a:p>
        </p:txBody>
      </p:sp>
      <p:pic>
        <p:nvPicPr>
          <p:cNvPr id="2050" name="Picture 2" descr="Нові правила Спортивного туризму вже опубліковані! - ВОФСТ">
            <a:extLst>
              <a:ext uri="{FF2B5EF4-FFF2-40B4-BE49-F238E27FC236}">
                <a16:creationId xmlns:a16="http://schemas.microsoft.com/office/drawing/2014/main" id="{5DDCB57E-7405-BE89-6008-3E58284616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5053" y="3965855"/>
            <a:ext cx="5882326" cy="264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7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8661F3-B309-46B4-1F04-7E4157538F6E}"/>
              </a:ext>
            </a:extLst>
          </p:cNvPr>
          <p:cNvSpPr>
            <a:spLocks noGrp="1"/>
          </p:cNvSpPr>
          <p:nvPr>
            <p:ph type="title"/>
          </p:nvPr>
        </p:nvSpPr>
        <p:spPr>
          <a:xfrm>
            <a:off x="0" y="75414"/>
            <a:ext cx="10482605" cy="942681"/>
          </a:xfrm>
        </p:spPr>
        <p:txBody>
          <a:bodyPr/>
          <a:lstStyle/>
          <a:p>
            <a:pPr algn="ctr"/>
            <a:r>
              <a:rPr lang="uk-UA" sz="3600" b="1" dirty="0">
                <a:solidFill>
                  <a:srgbClr val="FFFF00"/>
                </a:solidFill>
              </a:rPr>
              <a:t>Історія розвитку спортивного туризму</a:t>
            </a:r>
          </a:p>
        </p:txBody>
      </p:sp>
      <p:sp>
        <p:nvSpPr>
          <p:cNvPr id="3" name="Объект 2">
            <a:extLst>
              <a:ext uri="{FF2B5EF4-FFF2-40B4-BE49-F238E27FC236}">
                <a16:creationId xmlns:a16="http://schemas.microsoft.com/office/drawing/2014/main" id="{B19B0772-9E3C-03F3-8781-7B15884D1280}"/>
              </a:ext>
            </a:extLst>
          </p:cNvPr>
          <p:cNvSpPr>
            <a:spLocks noGrp="1"/>
          </p:cNvSpPr>
          <p:nvPr>
            <p:ph idx="1"/>
          </p:nvPr>
        </p:nvSpPr>
        <p:spPr>
          <a:xfrm>
            <a:off x="0" y="697585"/>
            <a:ext cx="10378911" cy="2865748"/>
          </a:xfrm>
        </p:spPr>
        <p:txBody>
          <a:bodyPr>
            <a:normAutofit lnSpcReduction="10000"/>
          </a:bodyPr>
          <a:lstStyle/>
          <a:p>
            <a:pPr algn="just"/>
            <a:r>
              <a:rPr lang="uk-UA" sz="2400" b="1" i="0" dirty="0">
                <a:effectLst/>
                <a:latin typeface="Open Sans" panose="020B0606030504020204" pitchFamily="34" charset="0"/>
              </a:rPr>
              <a:t>Історія спортивного туризму (як і туризму загалом) сягає ще стародавніх часів, хоча в тогочасних першоджерелах ще не називалось спортивним туризмом подолання подорожуючими великих відстаней з наявністю різноманітних перешкод, що вимагало від них фізичних зусиль, певного рівня здоров’я і володіння різними навичками.</a:t>
            </a:r>
          </a:p>
          <a:p>
            <a:pPr algn="just"/>
            <a:r>
              <a:rPr lang="uk-UA" sz="2400" b="1" i="0" dirty="0">
                <a:effectLst/>
                <a:latin typeface="Open Sans" panose="020B0606030504020204" pitchFamily="34" charset="0"/>
              </a:rPr>
              <a:t>Зародження спортивного туризму відбулося у Стародавній Греції у </a:t>
            </a:r>
            <a:r>
              <a:rPr lang="en-US" sz="2400" b="1" i="0" dirty="0">
                <a:effectLst/>
                <a:latin typeface="Open Sans" panose="020B0606030504020204" pitchFamily="34" charset="0"/>
              </a:rPr>
              <a:t>VIII </a:t>
            </a:r>
            <a:r>
              <a:rPr lang="uk-UA" sz="2400" b="1" i="0" dirty="0">
                <a:effectLst/>
                <a:latin typeface="Open Sans" panose="020B0606030504020204" pitchFamily="34" charset="0"/>
              </a:rPr>
              <a:t>ст. до н.е. На Олімпійські ігри стікалися тисячі любителів спорту і шанувальників мистецтв не тільки з Еллади, але і інших держав Середземномор’я.</a:t>
            </a:r>
          </a:p>
          <a:p>
            <a:endParaRPr lang="uk-UA" dirty="0"/>
          </a:p>
        </p:txBody>
      </p:sp>
      <p:pic>
        <p:nvPicPr>
          <p:cNvPr id="3076" name="Picture 4" descr="Історія туризму на Закарпатті (ФОТО) @ Закарпаття онлайн">
            <a:extLst>
              <a:ext uri="{FF2B5EF4-FFF2-40B4-BE49-F238E27FC236}">
                <a16:creationId xmlns:a16="http://schemas.microsoft.com/office/drawing/2014/main" id="{590A0A5B-0BC7-E0A1-6E48-DF06FC2CC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534" y="3171342"/>
            <a:ext cx="5189456" cy="34509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36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BA5E636-BE79-ED77-BA47-D1C371B9B184}"/>
              </a:ext>
            </a:extLst>
          </p:cNvPr>
          <p:cNvSpPr>
            <a:spLocks noGrp="1"/>
          </p:cNvSpPr>
          <p:nvPr>
            <p:ph idx="1"/>
          </p:nvPr>
        </p:nvSpPr>
        <p:spPr>
          <a:xfrm>
            <a:off x="150829" y="150830"/>
            <a:ext cx="10322349" cy="4534292"/>
          </a:xfrm>
        </p:spPr>
        <p:txBody>
          <a:bodyPr>
            <a:normAutofit fontScale="92500" lnSpcReduction="20000"/>
          </a:bodyPr>
          <a:lstStyle/>
          <a:p>
            <a:pPr algn="just"/>
            <a:r>
              <a:rPr lang="uk-UA" b="1" i="0" dirty="0">
                <a:solidFill>
                  <a:schemeClr val="bg2">
                    <a:lumMod val="20000"/>
                    <a:lumOff val="80000"/>
                  </a:schemeClr>
                </a:solidFill>
                <a:effectLst/>
                <a:latin typeface="Open Sans" panose="020B0606030504020204" pitchFamily="34" charset="0"/>
              </a:rPr>
              <a:t>      Розвиток спортивного туризму в Україні теж своїм витоками сягає давнини. В середини Х</a:t>
            </a:r>
            <a:r>
              <a:rPr lang="en-US" b="1" i="0" dirty="0">
                <a:solidFill>
                  <a:schemeClr val="bg2">
                    <a:lumMod val="20000"/>
                    <a:lumOff val="80000"/>
                  </a:schemeClr>
                </a:solidFill>
                <a:effectLst/>
                <a:latin typeface="Open Sans" panose="020B0606030504020204" pitchFamily="34" charset="0"/>
              </a:rPr>
              <a:t>I</a:t>
            </a:r>
            <a:r>
              <a:rPr lang="uk-UA" b="1" i="0" dirty="0">
                <a:solidFill>
                  <a:schemeClr val="bg2">
                    <a:lumMod val="20000"/>
                    <a:lumOff val="80000"/>
                  </a:schemeClr>
                </a:solidFill>
                <a:effectLst/>
                <a:latin typeface="Open Sans" panose="020B0606030504020204" pitchFamily="34" charset="0"/>
              </a:rPr>
              <a:t>Х століття почали створюватися громадські туристичні організації. У 1890 р. в </a:t>
            </a:r>
            <a:r>
              <a:rPr lang="uk-UA" b="1" i="0" dirty="0" smtClean="0">
                <a:solidFill>
                  <a:schemeClr val="bg2">
                    <a:lumMod val="20000"/>
                    <a:lumOff val="80000"/>
                  </a:schemeClr>
                </a:solidFill>
                <a:effectLst/>
                <a:latin typeface="Open Sans" panose="020B0606030504020204" pitchFamily="34" charset="0"/>
              </a:rPr>
              <a:t>Одесі</a:t>
            </a:r>
            <a:r>
              <a:rPr lang="uk-UA" b="1" i="0" dirty="0">
                <a:solidFill>
                  <a:schemeClr val="bg2">
                    <a:lumMod val="20000"/>
                    <a:lumOff val="80000"/>
                  </a:schemeClr>
                </a:solidFill>
                <a:effectLst/>
                <a:latin typeface="Open Sans" panose="020B0606030504020204" pitchFamily="34" charset="0"/>
              </a:rPr>
              <a:t> був заснований «Кримський гірський клуб». У період між Першою і Другою Світовими війнами у самодіяльних походах - брало участь майже 3 млн. осіб .</a:t>
            </a:r>
          </a:p>
          <a:p>
            <a:pPr algn="just"/>
            <a:r>
              <a:rPr lang="uk-UA" b="1" i="0" dirty="0">
                <a:solidFill>
                  <a:schemeClr val="bg2">
                    <a:lumMod val="20000"/>
                    <a:lumOff val="80000"/>
                  </a:schemeClr>
                </a:solidFill>
                <a:effectLst/>
                <a:latin typeface="Open Sans" panose="020B0606030504020204" pitchFamily="34" charset="0"/>
              </a:rPr>
              <a:t>      Наразі спортивний туризм є офіційно визнаним видом спорту, його включено до Єдиної спортивної класифікації України з видів спорту, що не входять до програми Олімпійських ігор. У складі Федерації спортивного туризму України у 2017 р. діяло 27 територіальних осередків, які налічували більш ніж 120 колективних і майже 10 тис. індивідуальних членів. Федерація спрямовує свої зусилля на розвиток пішохідного, гірського, </a:t>
            </a:r>
            <a:r>
              <a:rPr lang="uk-UA" b="1" i="0" dirty="0" smtClean="0">
                <a:solidFill>
                  <a:schemeClr val="bg2">
                    <a:lumMod val="20000"/>
                    <a:lumOff val="80000"/>
                  </a:schemeClr>
                </a:solidFill>
                <a:effectLst/>
                <a:latin typeface="Open Sans" panose="020B0606030504020204" pitchFamily="34" charset="0"/>
              </a:rPr>
              <a:t>велосипедного, </a:t>
            </a:r>
            <a:r>
              <a:rPr lang="uk-UA" b="1" i="0" dirty="0">
                <a:solidFill>
                  <a:schemeClr val="bg2">
                    <a:lumMod val="20000"/>
                    <a:lumOff val="80000"/>
                  </a:schemeClr>
                </a:solidFill>
                <a:effectLst/>
                <a:latin typeface="Open Sans" panose="020B0606030504020204" pitchFamily="34" charset="0"/>
              </a:rPr>
              <a:t>водного, </a:t>
            </a:r>
            <a:r>
              <a:rPr lang="uk-UA" b="1" i="0" dirty="0" smtClean="0">
                <a:solidFill>
                  <a:schemeClr val="bg2">
                    <a:lumMod val="20000"/>
                    <a:lumOff val="80000"/>
                  </a:schemeClr>
                </a:solidFill>
                <a:effectLst/>
                <a:latin typeface="Open Sans" panose="020B0606030504020204" pitchFamily="34" charset="0"/>
              </a:rPr>
              <a:t>лижного, </a:t>
            </a:r>
            <a:r>
              <a:rPr lang="uk-UA" b="1" i="0" dirty="0">
                <a:solidFill>
                  <a:schemeClr val="bg2">
                    <a:lumMod val="20000"/>
                    <a:lumOff val="80000"/>
                  </a:schemeClr>
                </a:solidFill>
                <a:effectLst/>
                <a:latin typeface="Open Sans" panose="020B0606030504020204" pitchFamily="34" charset="0"/>
              </a:rPr>
              <a:t>вітрильного, </a:t>
            </a:r>
            <a:r>
              <a:rPr lang="uk-UA" b="1" i="0" dirty="0" smtClean="0">
                <a:solidFill>
                  <a:schemeClr val="bg2">
                    <a:lumMod val="20000"/>
                    <a:lumOff val="80000"/>
                  </a:schemeClr>
                </a:solidFill>
                <a:effectLst/>
                <a:latin typeface="Open Sans" panose="020B0606030504020204" pitchFamily="34" charset="0"/>
              </a:rPr>
              <a:t>спелеологічного, </a:t>
            </a:r>
            <a:r>
              <a:rPr lang="uk-UA" b="1" i="0" dirty="0">
                <a:solidFill>
                  <a:schemeClr val="bg2">
                    <a:lumMod val="20000"/>
                    <a:lumOff val="80000"/>
                  </a:schemeClr>
                </a:solidFill>
                <a:effectLst/>
                <a:latin typeface="Open Sans" panose="020B0606030504020204" pitchFamily="34" charset="0"/>
              </a:rPr>
              <a:t>автомобільного і </a:t>
            </a:r>
            <a:r>
              <a:rPr lang="uk-UA" b="1" i="0" dirty="0" smtClean="0">
                <a:solidFill>
                  <a:schemeClr val="bg2">
                    <a:lumMod val="20000"/>
                    <a:lumOff val="80000"/>
                  </a:schemeClr>
                </a:solidFill>
                <a:effectLst/>
                <a:latin typeface="Open Sans" panose="020B0606030504020204" pitchFamily="34" charset="0"/>
              </a:rPr>
              <a:t>мотоциклетного</a:t>
            </a:r>
            <a:r>
              <a:rPr lang="uk-UA" b="1" i="0" dirty="0">
                <a:solidFill>
                  <a:schemeClr val="bg2">
                    <a:lumMod val="20000"/>
                    <a:lumOff val="80000"/>
                  </a:schemeClr>
                </a:solidFill>
                <a:effectLst/>
                <a:latin typeface="Open Sans" panose="020B0606030504020204" pitchFamily="34" charset="0"/>
              </a:rPr>
              <a:t> видів </a:t>
            </a:r>
            <a:r>
              <a:rPr lang="uk-UA" b="1" i="0" dirty="0" smtClean="0">
                <a:solidFill>
                  <a:schemeClr val="bg2">
                    <a:lumMod val="20000"/>
                    <a:lumOff val="80000"/>
                  </a:schemeClr>
                </a:solidFill>
                <a:effectLst/>
                <a:latin typeface="Open Sans" panose="020B0606030504020204" pitchFamily="34" charset="0"/>
              </a:rPr>
              <a:t>спортивного туризму.</a:t>
            </a:r>
            <a:endParaRPr lang="uk-UA" b="1" i="0" dirty="0">
              <a:solidFill>
                <a:schemeClr val="bg2">
                  <a:lumMod val="20000"/>
                  <a:lumOff val="80000"/>
                </a:schemeClr>
              </a:solidFill>
              <a:effectLst/>
              <a:latin typeface="Open Sans" panose="020B0606030504020204" pitchFamily="34" charset="0"/>
            </a:endParaRPr>
          </a:p>
          <a:p>
            <a:pPr marL="0" indent="0">
              <a:buNone/>
            </a:pPr>
            <a:endParaRPr lang="uk-UA" dirty="0"/>
          </a:p>
        </p:txBody>
      </p:sp>
      <p:pic>
        <p:nvPicPr>
          <p:cNvPr id="4100" name="Picture 4" descr="Федерація « Офіційний сайт ФСТУ">
            <a:extLst>
              <a:ext uri="{FF2B5EF4-FFF2-40B4-BE49-F238E27FC236}">
                <a16:creationId xmlns:a16="http://schemas.microsoft.com/office/drawing/2014/main" id="{98E95DBD-106B-4A66-E48B-82B8E40411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7481" y="4685122"/>
            <a:ext cx="3022862" cy="20162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Сучасний стан розвитку спортивного туризму в Україні. Проблеми та  перспективи">
            <a:extLst>
              <a:ext uri="{FF2B5EF4-FFF2-40B4-BE49-F238E27FC236}">
                <a16:creationId xmlns:a16="http://schemas.microsoft.com/office/drawing/2014/main" id="{886339D7-AF35-4B16-3D14-00FCDC1B3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0226" y="4641557"/>
            <a:ext cx="3365369" cy="210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35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Спортивний туризм&quot; - презентація з різне">
            <a:extLst>
              <a:ext uri="{FF2B5EF4-FFF2-40B4-BE49-F238E27FC236}">
                <a16:creationId xmlns:a16="http://schemas.microsoft.com/office/drawing/2014/main" id="{3E739117-340B-2991-6739-097DFFF318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635" y="-709814"/>
            <a:ext cx="11536365" cy="756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68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2352AC-74B4-2176-E8A5-479B0131DB10}"/>
              </a:ext>
            </a:extLst>
          </p:cNvPr>
          <p:cNvSpPr>
            <a:spLocks noGrp="1"/>
          </p:cNvSpPr>
          <p:nvPr>
            <p:ph type="title"/>
          </p:nvPr>
        </p:nvSpPr>
        <p:spPr>
          <a:xfrm>
            <a:off x="646111" y="452718"/>
            <a:ext cx="9761081" cy="1400530"/>
          </a:xfrm>
        </p:spPr>
        <p:txBody>
          <a:bodyPr>
            <a:normAutofit/>
          </a:bodyPr>
          <a:lstStyle/>
          <a:p>
            <a:pPr algn="just"/>
            <a:r>
              <a:rPr lang="uk-UA" sz="2000" b="1" i="0" dirty="0">
                <a:solidFill>
                  <a:srgbClr val="202122"/>
                </a:solidFill>
                <a:effectLst/>
                <a:latin typeface="Arial" panose="020B0604020202020204" pitchFamily="34" charset="0"/>
              </a:rPr>
              <a:t>       </a:t>
            </a:r>
            <a:r>
              <a:rPr lang="uk-UA" sz="2000" b="1" i="0" dirty="0">
                <a:solidFill>
                  <a:schemeClr val="tx1"/>
                </a:solidFill>
                <a:effectLst/>
                <a:latin typeface="Arial" panose="020B0604020202020204" pitchFamily="34" charset="0"/>
              </a:rPr>
              <a:t>Пішохідний туризм</a:t>
            </a:r>
            <a:r>
              <a:rPr lang="uk-UA" sz="2000" b="0" i="0" dirty="0">
                <a:solidFill>
                  <a:schemeClr val="tx1"/>
                </a:solidFill>
                <a:effectLst/>
                <a:latin typeface="Arial" panose="020B0604020202020204" pitchFamily="34" charset="0"/>
              </a:rPr>
              <a:t> </a:t>
            </a:r>
            <a:r>
              <a:rPr lang="uk-UA" sz="2000" b="0" i="0" dirty="0" smtClean="0">
                <a:solidFill>
                  <a:schemeClr val="tx1"/>
                </a:solidFill>
                <a:effectLst/>
                <a:latin typeface="Arial" panose="020B0604020202020204" pitchFamily="34" charset="0"/>
              </a:rPr>
              <a:t>(</a:t>
            </a:r>
            <a:r>
              <a:rPr lang="uk-UA" sz="2000" b="0" i="0" strike="noStrike" dirty="0" err="1" smtClean="0">
                <a:solidFill>
                  <a:schemeClr val="tx1"/>
                </a:solidFill>
                <a:effectLst/>
                <a:latin typeface="Arial" panose="020B0604020202020204" pitchFamily="34" charset="0"/>
              </a:rPr>
              <a:t>англ</a:t>
            </a:r>
            <a:r>
              <a:rPr lang="uk-UA" sz="2000" b="0" i="0" u="none" strike="noStrike" dirty="0" smtClean="0">
                <a:solidFill>
                  <a:schemeClr val="tx1"/>
                </a:solidFill>
                <a:effectLst/>
                <a:latin typeface="Arial" panose="020B0604020202020204" pitchFamily="34" charset="0"/>
              </a:rPr>
              <a:t>,</a:t>
            </a:r>
            <a:r>
              <a:rPr lang="uk-UA" sz="2000" b="0" i="0" dirty="0">
                <a:solidFill>
                  <a:schemeClr val="tx1"/>
                </a:solidFill>
                <a:effectLst/>
                <a:latin typeface="Arial" panose="020B0604020202020204" pitchFamily="34" charset="0"/>
              </a:rPr>
              <a:t> </a:t>
            </a:r>
            <a:r>
              <a:rPr lang="en-US" sz="2000" b="0" i="1" dirty="0">
                <a:solidFill>
                  <a:schemeClr val="tx1"/>
                </a:solidFill>
                <a:effectLst/>
                <a:latin typeface="Arial" panose="020B0604020202020204" pitchFamily="34" charset="0"/>
              </a:rPr>
              <a:t>hiking</a:t>
            </a:r>
            <a:r>
              <a:rPr lang="en-US" sz="2000" b="0" i="0" dirty="0">
                <a:solidFill>
                  <a:schemeClr val="tx1"/>
                </a:solidFill>
                <a:effectLst/>
                <a:latin typeface="Arial" panose="020B0604020202020204" pitchFamily="34" charset="0"/>
              </a:rPr>
              <a:t>), </a:t>
            </a:r>
            <a:r>
              <a:rPr lang="uk-UA" sz="2000" b="0" i="0" dirty="0">
                <a:solidFill>
                  <a:schemeClr val="tx1"/>
                </a:solidFill>
                <a:effectLst/>
                <a:latin typeface="Arial" panose="020B0604020202020204" pitchFamily="34" charset="0"/>
              </a:rPr>
              <a:t>також </a:t>
            </a:r>
            <a:r>
              <a:rPr lang="uk-UA" sz="2000" b="1" i="0" dirty="0">
                <a:solidFill>
                  <a:schemeClr val="tx1"/>
                </a:solidFill>
                <a:effectLst/>
                <a:latin typeface="Arial" panose="020B0604020202020204" pitchFamily="34" charset="0"/>
              </a:rPr>
              <a:t>спортивний туризм</a:t>
            </a:r>
            <a:r>
              <a:rPr lang="uk-UA" sz="2000" b="0" i="0" dirty="0">
                <a:solidFill>
                  <a:schemeClr val="tx1"/>
                </a:solidFill>
                <a:effectLst/>
                <a:latin typeface="Arial" panose="020B0604020202020204" pitchFamily="34" charset="0"/>
              </a:rPr>
              <a:t>, </a:t>
            </a:r>
            <a:r>
              <a:rPr lang="uk-UA" sz="2000" b="1" i="0" dirty="0">
                <a:solidFill>
                  <a:schemeClr val="tx1"/>
                </a:solidFill>
                <a:effectLst/>
                <a:latin typeface="Arial" panose="020B0604020202020204" pitchFamily="34" charset="0"/>
              </a:rPr>
              <a:t>легка хода</a:t>
            </a:r>
            <a:r>
              <a:rPr lang="uk-UA" sz="2000" b="0" i="0" dirty="0">
                <a:solidFill>
                  <a:schemeClr val="tx1"/>
                </a:solidFill>
                <a:effectLst/>
                <a:latin typeface="Arial" panose="020B0604020202020204" pitchFamily="34" charset="0"/>
              </a:rPr>
              <a:t> — один з найпоширеніших видів </a:t>
            </a:r>
            <a:r>
              <a:rPr lang="uk-UA" sz="2000" b="0" i="0" u="none" strike="noStrike" dirty="0" smtClean="0">
                <a:solidFill>
                  <a:schemeClr val="tx1"/>
                </a:solidFill>
                <a:effectLst/>
                <a:latin typeface="Arial" panose="020B0604020202020204" pitchFamily="34" charset="0"/>
              </a:rPr>
              <a:t>спортивного туризму</a:t>
            </a:r>
            <a:r>
              <a:rPr lang="uk-UA" sz="2000" b="0" i="0" dirty="0" smtClean="0">
                <a:solidFill>
                  <a:schemeClr val="tx1"/>
                </a:solidFill>
                <a:effectLst/>
                <a:latin typeface="Arial" panose="020B0604020202020204" pitchFamily="34" charset="0"/>
              </a:rPr>
              <a:t>, </a:t>
            </a:r>
            <a:r>
              <a:rPr lang="uk-UA" sz="2000" b="0" i="0" dirty="0">
                <a:solidFill>
                  <a:schemeClr val="tx1"/>
                </a:solidFill>
                <a:effectLst/>
                <a:latin typeface="Arial" panose="020B0604020202020204" pitchFamily="34" charset="0"/>
              </a:rPr>
              <a:t>основною метою якого є подолання групою туристів </a:t>
            </a:r>
            <a:r>
              <a:rPr lang="uk-UA" sz="2000" b="0" i="0" u="none" strike="noStrike" dirty="0" smtClean="0">
                <a:solidFill>
                  <a:schemeClr val="tx1"/>
                </a:solidFill>
                <a:effectLst/>
                <a:latin typeface="Arial" panose="020B0604020202020204" pitchFamily="34" charset="0"/>
              </a:rPr>
              <a:t>маршруту,</a:t>
            </a:r>
            <a:r>
              <a:rPr lang="uk-UA" sz="2000" b="0" i="0" dirty="0">
                <a:solidFill>
                  <a:schemeClr val="tx1"/>
                </a:solidFill>
                <a:effectLst/>
                <a:latin typeface="Arial" panose="020B0604020202020204" pitchFamily="34" charset="0"/>
              </a:rPr>
              <a:t> по місцевості з місця відправлення до місця прибуття за вказаний проміжок часу.</a:t>
            </a:r>
            <a:endParaRPr lang="uk-UA" sz="2000" dirty="0">
              <a:solidFill>
                <a:schemeClr val="tx1"/>
              </a:solidFill>
            </a:endParaRPr>
          </a:p>
        </p:txBody>
      </p:sp>
      <p:pic>
        <p:nvPicPr>
          <p:cNvPr id="6146" name="Picture 2" descr="Вплив зовнішніх чинників на розвиток спортивного туризму в Україні">
            <a:extLst>
              <a:ext uri="{FF2B5EF4-FFF2-40B4-BE49-F238E27FC236}">
                <a16:creationId xmlns:a16="http://schemas.microsoft.com/office/drawing/2014/main" id="{13CD3ADF-D9A6-47F7-21D7-8878816D48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01" y="2290713"/>
            <a:ext cx="5806499" cy="3266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Признаки туризма - 71 фото">
            <a:extLst>
              <a:ext uri="{FF2B5EF4-FFF2-40B4-BE49-F238E27FC236}">
                <a16:creationId xmlns:a16="http://schemas.microsoft.com/office/drawing/2014/main" id="{64C0948C-B467-B505-50BE-2938CE0E4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786" y="2367753"/>
            <a:ext cx="4597514" cy="31120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89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89BCAF-05F8-5CA3-8547-F88835082BD2}"/>
              </a:ext>
            </a:extLst>
          </p:cNvPr>
          <p:cNvSpPr>
            <a:spLocks noGrp="1"/>
          </p:cNvSpPr>
          <p:nvPr>
            <p:ph type="title"/>
          </p:nvPr>
        </p:nvSpPr>
        <p:spPr>
          <a:xfrm>
            <a:off x="646111" y="179110"/>
            <a:ext cx="9779934" cy="1329180"/>
          </a:xfrm>
        </p:spPr>
        <p:txBody>
          <a:bodyPr>
            <a:normAutofit/>
          </a:bodyPr>
          <a:lstStyle/>
          <a:p>
            <a:pPr algn="just"/>
            <a:r>
              <a:rPr lang="ru-RU" sz="2400" i="0" dirty="0">
                <a:solidFill>
                  <a:schemeClr val="tx1"/>
                </a:solidFill>
                <a:effectLst/>
                <a:latin typeface="Arial" panose="020B0604020202020204" pitchFamily="34" charset="0"/>
              </a:rPr>
              <a:t>   </a:t>
            </a:r>
            <a:r>
              <a:rPr lang="ru-RU" sz="2400" i="0" dirty="0" err="1">
                <a:solidFill>
                  <a:schemeClr val="tx1"/>
                </a:solidFill>
                <a:effectLst/>
                <a:latin typeface="Arial" panose="020B0604020202020204" pitchFamily="34" charset="0"/>
              </a:rPr>
              <a:t>Гірський</a:t>
            </a:r>
            <a:r>
              <a:rPr lang="ru-RU" sz="2400" i="0" dirty="0">
                <a:solidFill>
                  <a:schemeClr val="tx1"/>
                </a:solidFill>
                <a:effectLst/>
                <a:latin typeface="Arial" panose="020B0604020202020204" pitchFamily="34" charset="0"/>
              </a:rPr>
              <a:t> туризм — вид </a:t>
            </a:r>
            <a:r>
              <a:rPr lang="ru-RU" sz="2400" b="0" i="0" strike="noStrike" dirty="0" smtClean="0">
                <a:solidFill>
                  <a:schemeClr val="tx1"/>
                </a:solidFill>
                <a:effectLst/>
                <a:latin typeface="Arial" panose="020B0604020202020204" pitchFamily="34" charset="0"/>
              </a:rPr>
              <a:t>спортивного туризму</a:t>
            </a:r>
            <a:r>
              <a:rPr lang="ru-RU" sz="2400" i="0" dirty="0" smtClean="0">
                <a:solidFill>
                  <a:schemeClr val="tx1"/>
                </a:solidFill>
                <a:effectLst/>
                <a:latin typeface="Arial" panose="020B0604020202020204" pitchFamily="34" charset="0"/>
              </a:rPr>
              <a:t>, </a:t>
            </a:r>
            <a:r>
              <a:rPr lang="ru-RU" sz="2400" i="0" dirty="0" err="1">
                <a:solidFill>
                  <a:schemeClr val="tx1"/>
                </a:solidFill>
                <a:effectLst/>
                <a:latin typeface="Arial" panose="020B0604020202020204" pitchFamily="34" charset="0"/>
              </a:rPr>
              <a:t>що</a:t>
            </a:r>
            <a:r>
              <a:rPr lang="ru-RU" sz="2400" i="0" dirty="0">
                <a:solidFill>
                  <a:schemeClr val="tx1"/>
                </a:solidFill>
                <a:effectLst/>
                <a:latin typeface="Arial" panose="020B0604020202020204" pitchFamily="34" charset="0"/>
              </a:rPr>
              <a:t> </a:t>
            </a:r>
            <a:r>
              <a:rPr lang="ru-RU" sz="2400" i="0" dirty="0" err="1">
                <a:solidFill>
                  <a:schemeClr val="tx1"/>
                </a:solidFill>
                <a:effectLst/>
                <a:latin typeface="Arial" panose="020B0604020202020204" pitchFamily="34" charset="0"/>
              </a:rPr>
              <a:t>полягає</a:t>
            </a:r>
            <a:r>
              <a:rPr lang="ru-RU" sz="2400" i="0" dirty="0">
                <a:solidFill>
                  <a:schemeClr val="tx1"/>
                </a:solidFill>
                <a:effectLst/>
                <a:latin typeface="Arial" panose="020B0604020202020204" pitchFamily="34" charset="0"/>
              </a:rPr>
              <a:t> в </a:t>
            </a:r>
            <a:r>
              <a:rPr lang="ru-RU" sz="2400" i="0" dirty="0" err="1">
                <a:solidFill>
                  <a:schemeClr val="tx1"/>
                </a:solidFill>
                <a:effectLst/>
                <a:latin typeface="Arial" panose="020B0604020202020204" pitchFamily="34" charset="0"/>
              </a:rPr>
              <a:t>пересуванні</a:t>
            </a:r>
            <a:r>
              <a:rPr lang="ru-RU" sz="2400" i="0" dirty="0">
                <a:solidFill>
                  <a:schemeClr val="tx1"/>
                </a:solidFill>
                <a:effectLst/>
                <a:latin typeface="Arial" panose="020B0604020202020204" pitchFamily="34" charset="0"/>
              </a:rPr>
              <a:t> </a:t>
            </a:r>
            <a:r>
              <a:rPr lang="ru-RU" sz="2400" i="0" dirty="0" err="1">
                <a:solidFill>
                  <a:schemeClr val="tx1"/>
                </a:solidFill>
                <a:effectLst/>
                <a:latin typeface="Arial" panose="020B0604020202020204" pitchFamily="34" charset="0"/>
              </a:rPr>
              <a:t>групи</a:t>
            </a:r>
            <a:r>
              <a:rPr lang="ru-RU" sz="2400" i="0" dirty="0">
                <a:solidFill>
                  <a:schemeClr val="tx1"/>
                </a:solidFill>
                <a:effectLst/>
                <a:latin typeface="Arial" panose="020B0604020202020204" pitchFamily="34" charset="0"/>
              </a:rPr>
              <a:t> людей за </a:t>
            </a:r>
            <a:r>
              <a:rPr lang="ru-RU" sz="2400" i="0" dirty="0" err="1">
                <a:solidFill>
                  <a:schemeClr val="tx1"/>
                </a:solidFill>
                <a:effectLst/>
                <a:latin typeface="Arial" panose="020B0604020202020204" pitchFamily="34" charset="0"/>
              </a:rPr>
              <a:t>допомогою</a:t>
            </a:r>
            <a:r>
              <a:rPr lang="ru-RU" sz="2400" i="0" dirty="0">
                <a:solidFill>
                  <a:schemeClr val="tx1"/>
                </a:solidFill>
                <a:effectLst/>
                <a:latin typeface="Arial" panose="020B0604020202020204" pitchFamily="34" charset="0"/>
              </a:rPr>
              <a:t> </a:t>
            </a:r>
            <a:r>
              <a:rPr lang="ru-RU" sz="2400" i="0" dirty="0" err="1">
                <a:solidFill>
                  <a:schemeClr val="tx1"/>
                </a:solidFill>
                <a:effectLst/>
                <a:latin typeface="Arial" panose="020B0604020202020204" pitchFamily="34" charset="0"/>
              </a:rPr>
              <a:t>мускульної</a:t>
            </a:r>
            <a:r>
              <a:rPr lang="ru-RU" sz="2400" i="0" dirty="0">
                <a:solidFill>
                  <a:schemeClr val="tx1"/>
                </a:solidFill>
                <a:effectLst/>
                <a:latin typeface="Arial" panose="020B0604020202020204" pitchFamily="34" charset="0"/>
              </a:rPr>
              <a:t> </a:t>
            </a:r>
            <a:r>
              <a:rPr lang="ru-RU" sz="2400" i="0" dirty="0" err="1">
                <a:solidFill>
                  <a:schemeClr val="tx1"/>
                </a:solidFill>
                <a:effectLst/>
                <a:latin typeface="Arial" panose="020B0604020202020204" pitchFamily="34" charset="0"/>
              </a:rPr>
              <a:t>сили</a:t>
            </a:r>
            <a:r>
              <a:rPr lang="ru-RU" sz="2400" i="0" dirty="0">
                <a:solidFill>
                  <a:schemeClr val="tx1"/>
                </a:solidFill>
                <a:effectLst/>
                <a:latin typeface="Arial" panose="020B0604020202020204" pitchFamily="34" charset="0"/>
              </a:rPr>
              <a:t> по </a:t>
            </a:r>
            <a:r>
              <a:rPr lang="ru-RU" sz="2400" i="0" dirty="0" err="1">
                <a:solidFill>
                  <a:schemeClr val="tx1"/>
                </a:solidFill>
                <a:effectLst/>
                <a:latin typeface="Arial" panose="020B0604020202020204" pitchFamily="34" charset="0"/>
              </a:rPr>
              <a:t>певному</a:t>
            </a:r>
            <a:r>
              <a:rPr lang="ru-RU" sz="2400" i="0" dirty="0">
                <a:solidFill>
                  <a:schemeClr val="tx1"/>
                </a:solidFill>
                <a:effectLst/>
                <a:latin typeface="Arial" panose="020B0604020202020204" pitchFamily="34" charset="0"/>
              </a:rPr>
              <a:t> </a:t>
            </a:r>
            <a:r>
              <a:rPr lang="ru-RU" sz="2400" b="0" i="0" u="none" strike="noStrike" dirty="0" smtClean="0">
                <a:solidFill>
                  <a:schemeClr val="tx1"/>
                </a:solidFill>
                <a:effectLst/>
                <a:latin typeface="Arial" panose="020B0604020202020204" pitchFamily="34" charset="0"/>
              </a:rPr>
              <a:t>маршруту</a:t>
            </a:r>
            <a:r>
              <a:rPr lang="ru-RU" sz="2400" i="0" dirty="0" smtClean="0">
                <a:solidFill>
                  <a:schemeClr val="tx1"/>
                </a:solidFill>
                <a:effectLst/>
                <a:latin typeface="Arial" panose="020B0604020202020204" pitchFamily="34" charset="0"/>
              </a:rPr>
              <a:t>, </a:t>
            </a:r>
            <a:r>
              <a:rPr lang="ru-RU" sz="2400" i="0" dirty="0" err="1">
                <a:solidFill>
                  <a:schemeClr val="tx1"/>
                </a:solidFill>
                <a:effectLst/>
                <a:latin typeface="Arial" panose="020B0604020202020204" pitchFamily="34" charset="0"/>
              </a:rPr>
              <a:t>прокладеному</a:t>
            </a:r>
            <a:r>
              <a:rPr lang="ru-RU" sz="2400" i="0" dirty="0">
                <a:solidFill>
                  <a:schemeClr val="tx1"/>
                </a:solidFill>
                <a:effectLst/>
                <a:latin typeface="Arial" panose="020B0604020202020204" pitchFamily="34" charset="0"/>
              </a:rPr>
              <a:t> в </a:t>
            </a:r>
            <a:r>
              <a:rPr lang="ru-RU" sz="2400" i="0" dirty="0" err="1">
                <a:solidFill>
                  <a:schemeClr val="tx1"/>
                </a:solidFill>
                <a:effectLst/>
                <a:latin typeface="Arial" panose="020B0604020202020204" pitchFamily="34" charset="0"/>
              </a:rPr>
              <a:t>гірській</a:t>
            </a:r>
            <a:r>
              <a:rPr lang="ru-RU" sz="2400" i="0" dirty="0">
                <a:solidFill>
                  <a:schemeClr val="tx1"/>
                </a:solidFill>
                <a:effectLst/>
                <a:latin typeface="Arial" panose="020B0604020202020204" pitchFamily="34" charset="0"/>
              </a:rPr>
              <a:t> </a:t>
            </a:r>
            <a:r>
              <a:rPr lang="ru-RU" sz="2400" i="0" dirty="0" err="1">
                <a:solidFill>
                  <a:schemeClr val="tx1"/>
                </a:solidFill>
                <a:effectLst/>
                <a:latin typeface="Arial" panose="020B0604020202020204" pitchFamily="34" charset="0"/>
              </a:rPr>
              <a:t>місцевості</a:t>
            </a:r>
            <a:r>
              <a:rPr lang="ru-RU" sz="2400" i="0" dirty="0">
                <a:solidFill>
                  <a:schemeClr val="tx1"/>
                </a:solidFill>
                <a:effectLst/>
                <a:latin typeface="Arial" panose="020B0604020202020204" pitchFamily="34" charset="0"/>
              </a:rPr>
              <a:t>.</a:t>
            </a:r>
            <a:endParaRPr lang="uk-UA" sz="2400" dirty="0">
              <a:solidFill>
                <a:schemeClr val="tx1"/>
              </a:solidFill>
            </a:endParaRPr>
          </a:p>
        </p:txBody>
      </p:sp>
      <p:pic>
        <p:nvPicPr>
          <p:cNvPr id="7170" name="Picture 2" descr="Історія гірського туризму та альпінізму">
            <a:extLst>
              <a:ext uri="{FF2B5EF4-FFF2-40B4-BE49-F238E27FC236}">
                <a16:creationId xmlns:a16="http://schemas.microsoft.com/office/drawing/2014/main" id="{4A5F8756-1506-9BEB-FFE1-5E05F3B1B9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752" y="1979629"/>
            <a:ext cx="5686248" cy="35539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Не головні, але важливі правила для походу в гори">
            <a:extLst>
              <a:ext uri="{FF2B5EF4-FFF2-40B4-BE49-F238E27FC236}">
                <a16:creationId xmlns:a16="http://schemas.microsoft.com/office/drawing/2014/main" id="{CA873E50-BF1C-730C-5A6A-4123687A7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140" y="1979629"/>
            <a:ext cx="4738540" cy="3553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01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458392-E5AB-F28A-B847-5379E36C0925}"/>
              </a:ext>
            </a:extLst>
          </p:cNvPr>
          <p:cNvSpPr>
            <a:spLocks noGrp="1"/>
          </p:cNvSpPr>
          <p:nvPr>
            <p:ph type="title"/>
          </p:nvPr>
        </p:nvSpPr>
        <p:spPr>
          <a:xfrm>
            <a:off x="1121789" y="113122"/>
            <a:ext cx="8173039" cy="1740126"/>
          </a:xfrm>
        </p:spPr>
        <p:txBody>
          <a:bodyPr>
            <a:normAutofit fontScale="90000"/>
          </a:bodyPr>
          <a:lstStyle/>
          <a:p>
            <a:pPr algn="just"/>
            <a:r>
              <a:rPr lang="uk-UA" sz="1800" b="1" i="0" dirty="0">
                <a:solidFill>
                  <a:schemeClr val="tx1"/>
                </a:solidFill>
                <a:effectLst/>
                <a:latin typeface="Arial" panose="020B0604020202020204" pitchFamily="34" charset="0"/>
              </a:rPr>
              <a:t>Лижний туризм (гірськолижний туризм) — різновид </a:t>
            </a:r>
            <a:r>
              <a:rPr lang="uk-UA" sz="1800" b="1" i="0" u="none" strike="noStrike" dirty="0" smtClean="0">
                <a:solidFill>
                  <a:schemeClr val="tx1"/>
                </a:solidFill>
                <a:effectLst/>
                <a:latin typeface="Arial" panose="020B0604020202020204" pitchFamily="34" charset="0"/>
              </a:rPr>
              <a:t>спортивного туризму</a:t>
            </a:r>
            <a:r>
              <a:rPr lang="uk-UA" sz="1800" b="1" i="0" dirty="0" smtClean="0">
                <a:solidFill>
                  <a:schemeClr val="tx1"/>
                </a:solidFill>
                <a:effectLst/>
                <a:latin typeface="Arial" panose="020B0604020202020204" pitchFamily="34" charset="0"/>
              </a:rPr>
              <a:t>, що передбачає рух на лижних засобах </a:t>
            </a:r>
            <a:r>
              <a:rPr lang="uk-UA" sz="1800" b="1" i="0" dirty="0">
                <a:solidFill>
                  <a:schemeClr val="tx1"/>
                </a:solidFill>
                <a:effectLst/>
                <a:latin typeface="Arial" panose="020B0604020202020204" pitchFamily="34" charset="0"/>
              </a:rPr>
              <a:t>пересування.</a:t>
            </a:r>
            <a:br>
              <a:rPr lang="uk-UA" sz="1800" b="1" i="0" dirty="0">
                <a:solidFill>
                  <a:schemeClr val="tx1"/>
                </a:solidFill>
                <a:effectLst/>
                <a:latin typeface="Arial" panose="020B0604020202020204" pitchFamily="34" charset="0"/>
              </a:rPr>
            </a:br>
            <a:r>
              <a:rPr lang="uk-UA" sz="1800" b="1" i="0" dirty="0">
                <a:solidFill>
                  <a:schemeClr val="tx1"/>
                </a:solidFill>
                <a:effectLst/>
                <a:latin typeface="Arial" panose="020B0604020202020204" pitchFamily="34" charset="0"/>
              </a:rPr>
              <a:t>Лижний туризм різноманітний: це і одноденні прогулянки по готових лижнях, і недільні переходи по засніжених цілинних лісах, це і багатоденні автономні походи, складні експедиції в горах або в Антарктиді чи Арктиці, </a:t>
            </a:r>
            <a:r>
              <a:rPr lang="uk-UA" sz="1800" b="1" i="0" dirty="0" err="1">
                <a:solidFill>
                  <a:schemeClr val="tx1"/>
                </a:solidFill>
                <a:effectLst/>
                <a:latin typeface="Arial" panose="020B0604020202020204" pitchFamily="34" charset="0"/>
              </a:rPr>
              <a:t>скі</a:t>
            </a:r>
            <a:r>
              <a:rPr lang="uk-UA" sz="1800" b="1" i="0" dirty="0">
                <a:solidFill>
                  <a:schemeClr val="tx1"/>
                </a:solidFill>
                <a:effectLst/>
                <a:latin typeface="Arial" panose="020B0604020202020204" pitchFamily="34" charset="0"/>
              </a:rPr>
              <a:t>-тури (</a:t>
            </a:r>
            <a:r>
              <a:rPr lang="uk-UA" sz="1800" b="1" i="0" dirty="0" err="1">
                <a:solidFill>
                  <a:schemeClr val="tx1"/>
                </a:solidFill>
                <a:effectLst/>
                <a:latin typeface="Arial" panose="020B0604020202020204" pitchFamily="34" charset="0"/>
              </a:rPr>
              <a:t>позатрасове</a:t>
            </a:r>
            <a:r>
              <a:rPr lang="uk-UA" sz="1800" b="1" i="0" dirty="0">
                <a:solidFill>
                  <a:schemeClr val="tx1"/>
                </a:solidFill>
                <a:effectLst/>
                <a:latin typeface="Arial" panose="020B0604020202020204" pitchFamily="34" charset="0"/>
              </a:rPr>
              <a:t> катання) на гірських схилах без підйомників і гірськолижних курортів, </a:t>
            </a:r>
            <a:r>
              <a:rPr lang="uk-UA" sz="1800" b="1" i="0" dirty="0" err="1">
                <a:solidFill>
                  <a:schemeClr val="tx1"/>
                </a:solidFill>
                <a:effectLst/>
                <a:latin typeface="Arial" panose="020B0604020202020204" pitchFamily="34" charset="0"/>
              </a:rPr>
              <a:t>сноубординг</a:t>
            </a:r>
            <a:r>
              <a:rPr lang="uk-UA" sz="1800" b="1" i="0" dirty="0">
                <a:solidFill>
                  <a:schemeClr val="tx1"/>
                </a:solidFill>
                <a:effectLst/>
                <a:latin typeface="Arial" panose="020B0604020202020204" pitchFamily="34" charset="0"/>
              </a:rPr>
              <a:t>, </a:t>
            </a:r>
            <a:r>
              <a:rPr lang="uk-UA" sz="1800" b="1" i="0" dirty="0" err="1">
                <a:solidFill>
                  <a:schemeClr val="tx1"/>
                </a:solidFill>
                <a:effectLst/>
                <a:latin typeface="Arial" panose="020B0604020202020204" pitchFamily="34" charset="0"/>
              </a:rPr>
              <a:t>сендбординг</a:t>
            </a:r>
            <a:r>
              <a:rPr lang="uk-UA" sz="1800" b="1" i="0" dirty="0">
                <a:solidFill>
                  <a:schemeClr val="tx1"/>
                </a:solidFill>
                <a:effectLst/>
                <a:latin typeface="Arial" panose="020B0604020202020204" pitchFamily="34" charset="0"/>
              </a:rPr>
              <a:t>, гелі-</a:t>
            </a:r>
            <a:r>
              <a:rPr lang="uk-UA" sz="1800" b="1" i="0" dirty="0" err="1">
                <a:solidFill>
                  <a:schemeClr val="tx1"/>
                </a:solidFill>
                <a:effectLst/>
                <a:latin typeface="Arial" panose="020B0604020202020204" pitchFamily="34" charset="0"/>
              </a:rPr>
              <a:t>скіїнг</a:t>
            </a:r>
            <a:r>
              <a:rPr lang="uk-UA" sz="1800" b="1" i="0" dirty="0">
                <a:solidFill>
                  <a:schemeClr val="tx1"/>
                </a:solidFill>
                <a:effectLst/>
                <a:latin typeface="Arial" panose="020B0604020202020204" pitchFamily="34" charset="0"/>
              </a:rPr>
              <a:t>.</a:t>
            </a:r>
            <a:br>
              <a:rPr lang="uk-UA" sz="1800" b="1" i="0" dirty="0">
                <a:solidFill>
                  <a:schemeClr val="tx1"/>
                </a:solidFill>
                <a:effectLst/>
                <a:latin typeface="Arial" panose="020B0604020202020204" pitchFamily="34" charset="0"/>
              </a:rPr>
            </a:br>
            <a:endParaRPr lang="uk-UA" sz="1800" b="1" dirty="0">
              <a:solidFill>
                <a:schemeClr val="tx1"/>
              </a:solidFill>
            </a:endParaRPr>
          </a:p>
        </p:txBody>
      </p:sp>
      <p:pic>
        <p:nvPicPr>
          <p:cNvPr id="8194" name="Picture 2" descr="Де покататися на лижах в Європі: гід по курортах">
            <a:extLst>
              <a:ext uri="{FF2B5EF4-FFF2-40B4-BE49-F238E27FC236}">
                <a16:creationId xmlns:a16="http://schemas.microsoft.com/office/drawing/2014/main" id="{86AE20A2-4919-1565-466A-E32224D55C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74" y="2316589"/>
            <a:ext cx="5782826" cy="4195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TOP-10 гірськолижних курортів Польщі - Закупи в Польщі">
            <a:extLst>
              <a:ext uri="{FF2B5EF4-FFF2-40B4-BE49-F238E27FC236}">
                <a16:creationId xmlns:a16="http://schemas.microsoft.com/office/drawing/2014/main" id="{CEA51062-4B24-953E-DEBC-A39EBF78C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909" y="2413261"/>
            <a:ext cx="5988032" cy="3992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08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8F6C6A-630F-182D-F203-2BF011CB2ECF}"/>
              </a:ext>
            </a:extLst>
          </p:cNvPr>
          <p:cNvSpPr>
            <a:spLocks noGrp="1"/>
          </p:cNvSpPr>
          <p:nvPr>
            <p:ph type="title"/>
          </p:nvPr>
        </p:nvSpPr>
        <p:spPr>
          <a:xfrm>
            <a:off x="1480008" y="283036"/>
            <a:ext cx="8441328" cy="1400530"/>
          </a:xfrm>
        </p:spPr>
        <p:txBody>
          <a:bodyPr>
            <a:normAutofit fontScale="90000"/>
          </a:bodyPr>
          <a:lstStyle/>
          <a:p>
            <a:pPr algn="just"/>
            <a:r>
              <a:rPr lang="uk-UA" sz="1600" b="0" i="1" dirty="0">
                <a:solidFill>
                  <a:schemeClr val="tx1"/>
                </a:solidFill>
                <a:effectLst/>
                <a:latin typeface="Open Sans" panose="020B0606030504020204" pitchFamily="34" charset="0"/>
              </a:rPr>
              <a:t>      Водний туризм (подорож) </a:t>
            </a:r>
            <a:r>
              <a:rPr lang="uk-UA" sz="1600" b="0" i="0" dirty="0">
                <a:solidFill>
                  <a:schemeClr val="tx1"/>
                </a:solidFill>
                <a:effectLst/>
                <a:latin typeface="Open Sans" panose="020B0606030504020204" pitchFamily="34" charset="0"/>
              </a:rPr>
              <a:t>вимагає</a:t>
            </a:r>
            <a:r>
              <a:rPr lang="uk-UA" sz="1600" dirty="0">
                <a:solidFill>
                  <a:schemeClr val="tx1"/>
                </a:solidFill>
                <a:latin typeface="Open Sans" panose="020B0606030504020204" pitchFamily="34" charset="0"/>
              </a:rPr>
              <a:t>, від учасників, перш за все, гарного знання свого судна, вміння управляти ним. Керівник повинен мати досвід керівництва водним туризмом того ж різновиду (пліт, катамаран або гребні судна).</a:t>
            </a:r>
            <a:br>
              <a:rPr lang="uk-UA" sz="1600" dirty="0">
                <a:solidFill>
                  <a:schemeClr val="tx1"/>
                </a:solidFill>
                <a:latin typeface="Open Sans" panose="020B0606030504020204" pitchFamily="34" charset="0"/>
              </a:rPr>
            </a:br>
            <a:r>
              <a:rPr lang="uk-UA" sz="1600" dirty="0">
                <a:solidFill>
                  <a:schemeClr val="tx1"/>
                </a:solidFill>
                <a:latin typeface="Open Sans" panose="020B0606030504020204" pitchFamily="34" charset="0"/>
              </a:rPr>
              <a:t>Водні походи можна здійснювати на шлюпках, прогулянкових човнах, розбірних байдарках, плотах</a:t>
            </a:r>
            <a:r>
              <a:rPr lang="uk-UA" sz="1600" b="0" i="0" dirty="0">
                <a:solidFill>
                  <a:schemeClr val="tx1"/>
                </a:solidFill>
                <a:effectLst/>
                <a:latin typeface="Open Sans" panose="020B0606030504020204" pitchFamily="34" charset="0"/>
              </a:rPr>
              <a:t> катамаранах. Найбільш прийнятні для подорожей розбірні байдарки і катамарани. Вони достатньо стійкі, мають добру місткість та задовільні ходові якості, невелику вагу, легко перевозяться на транспорті, зручні для плавання по річках різної складності, прості в ремонті.</a:t>
            </a:r>
            <a:br>
              <a:rPr lang="uk-UA" sz="1600" b="0" i="0" dirty="0">
                <a:solidFill>
                  <a:schemeClr val="tx1"/>
                </a:solidFill>
                <a:effectLst/>
                <a:latin typeface="Open Sans" panose="020B0606030504020204" pitchFamily="34" charset="0"/>
              </a:rPr>
            </a:br>
            <a:endParaRPr lang="uk-UA" sz="1600" dirty="0">
              <a:solidFill>
                <a:schemeClr val="tx1"/>
              </a:solidFill>
            </a:endParaRPr>
          </a:p>
        </p:txBody>
      </p:sp>
      <p:pic>
        <p:nvPicPr>
          <p:cNvPr id="9218" name="Picture 2" descr="Стан та проблеми розвитку водного туризму">
            <a:extLst>
              <a:ext uri="{FF2B5EF4-FFF2-40B4-BE49-F238E27FC236}">
                <a16:creationId xmlns:a16="http://schemas.microsoft.com/office/drawing/2014/main" id="{7E6A19E0-B3A1-C8E9-7FAE-F004A16C98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986" y="2941081"/>
            <a:ext cx="5865712" cy="3299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Архивы Водний туризм - ВОФСТ">
            <a:extLst>
              <a:ext uri="{FF2B5EF4-FFF2-40B4-BE49-F238E27FC236}">
                <a16:creationId xmlns:a16="http://schemas.microsoft.com/office/drawing/2014/main" id="{ADAFA3A0-348F-B151-A260-71076FC4D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201" y="2941081"/>
            <a:ext cx="4977353" cy="33198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21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156</TotalTime>
  <Words>339</Words>
  <Application>Microsoft Office PowerPoint</Application>
  <PresentationFormat>Широкий екран</PresentationFormat>
  <Paragraphs>15</Paragraphs>
  <Slides>12</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12</vt:i4>
      </vt:variant>
    </vt:vector>
  </HeadingPairs>
  <TitlesOfParts>
    <vt:vector size="21" baseType="lpstr">
      <vt:lpstr>Arial</vt:lpstr>
      <vt:lpstr>Book Antiqua</vt:lpstr>
      <vt:lpstr>Lucida Sans</vt:lpstr>
      <vt:lpstr>Open Sans</vt:lpstr>
      <vt:lpstr>Times New Roman</vt:lpstr>
      <vt:lpstr>Wingdings</vt:lpstr>
      <vt:lpstr>Wingdings 2</vt:lpstr>
      <vt:lpstr>Wingdings 3</vt:lpstr>
      <vt:lpstr>Апекс</vt:lpstr>
      <vt:lpstr> Освітньо-професійний ступінь – фаховий молодший бакалавр Додаткова кваліфікація – організатор оздоровчо-спортивного туризму Спортивний туризм</vt:lpstr>
      <vt:lpstr>     Спортивний туризм - це складова сучасного туризму, найбільш активна і динамічна частина туристської діяльності, що базується на громадських засадах. Спортивний туризм - це також вид спорту, який включає різноманітні активні туристичні заходи, спортивні походи усіх категорій складності, чемпіонати, першості за усіма видами спортивного туризму (пішохідний, лижний, гірський, водний, велосипедний, мотоциклетний, автомобільний, спелеологічний, вітрильний), комплексні заходи, експедиції.</vt:lpstr>
      <vt:lpstr>Історія розвитку спортивного туризму</vt:lpstr>
      <vt:lpstr>Презентація PowerPoint</vt:lpstr>
      <vt:lpstr>Презентація PowerPoint</vt:lpstr>
      <vt:lpstr>       Пішохідний туризм (англ, hiking), також спортивний туризм, легка хода — один з найпоширеніших видів спортивного туризму, основною метою якого є подолання групою туристів маршруту, по місцевості з місця відправлення до місця прибуття за вказаний проміжок часу.</vt:lpstr>
      <vt:lpstr>   Гірський туризм — вид спортивного туризму, що полягає в пересуванні групи людей за допомогою мускульної сили по певному маршруту, прокладеному в гірській місцевості.</vt:lpstr>
      <vt:lpstr>Лижний туризм (гірськолижний туризм) — різновид спортивного туризму, що передбачає рух на лижних засобах пересування. Лижний туризм різноманітний: це і одноденні прогулянки по готових лижнях, і недільні переходи по засніжених цілинних лісах, це і багатоденні автономні походи, складні експедиції в горах або в Антарктиді чи Арктиці, скі-тури (позатрасове катання) на гірських схилах без підйомників і гірськолижних курортів, сноубординг, сендбординг, гелі-скіїнг. </vt:lpstr>
      <vt:lpstr>      Водний туризм (подорож) вимагає, від учасників, перш за все, гарного знання свого судна, вміння управляти ним. Керівник повинен мати досвід керівництва водним туризмом того ж різновиду (пліт, катамаран або гребні судна). Водні походи можна здійснювати на шлюпках, прогулянкових човнах, розбірних байдарках, плотах катамаранах. Найбільш прийнятні для подорожей розбірні байдарки і катамарани. Вони достатньо стійкі, мають добру місткість та задовільні ходові якості, невелику вагу, легко перевозяться на транспорті, зручні для плавання по річках різної складності, прості в ремонті. </vt:lpstr>
      <vt:lpstr>    Велосипедний туризм (велотуризм) — один із видів туризму, в якому велосипед служить головним або єдиним засобом пересування. Поняття «велосипедний туризм» багатозначне і стосується як одного з видів активного відпочинку, так і різновиду спортивного туризму.</vt:lpstr>
      <vt:lpstr>Висновки</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Спортивний туризм</dc:title>
  <dc:creator>Володимир Махоня</dc:creator>
  <cp:lastModifiedBy>Admin</cp:lastModifiedBy>
  <cp:revision>8</cp:revision>
  <dcterms:created xsi:type="dcterms:W3CDTF">2023-10-09T12:04:29Z</dcterms:created>
  <dcterms:modified xsi:type="dcterms:W3CDTF">2024-04-03T12:19:39Z</dcterms:modified>
</cp:coreProperties>
</file>