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80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4F9A52-8FDD-8FD2-3B76-1A9B60FEADFE}"/>
              </a:ext>
            </a:extLst>
          </p:cNvPr>
          <p:cNvSpPr txBox="1"/>
          <p:nvPr/>
        </p:nvSpPr>
        <p:spPr>
          <a:xfrm>
            <a:off x="2348346" y="446809"/>
            <a:ext cx="88634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Тернопільська обласна рада</a:t>
            </a:r>
          </a:p>
          <a:p>
            <a:pPr algn="ctr"/>
            <a:r>
              <a:rPr lang="uk-UA" sz="2000" b="1" dirty="0">
                <a:solidFill>
                  <a:schemeClr val="bg1"/>
                </a:solidFill>
              </a:rPr>
              <a:t>Департамент освіти і науки Тернопільської обласної військової адміністрації</a:t>
            </a:r>
          </a:p>
          <a:p>
            <a:pPr algn="ctr"/>
            <a:r>
              <a:rPr lang="uk-UA" sz="2000" b="1" dirty="0">
                <a:solidFill>
                  <a:schemeClr val="bg1"/>
                </a:solidFill>
              </a:rPr>
              <a:t>Фаховий коледж Кременецької обласної </a:t>
            </a:r>
            <a:r>
              <a:rPr lang="uk-UA" sz="2000" b="1" dirty="0" err="1">
                <a:solidFill>
                  <a:schemeClr val="bg1"/>
                </a:solidFill>
              </a:rPr>
              <a:t>гуманітарно</a:t>
            </a:r>
            <a:r>
              <a:rPr lang="uk-UA" sz="2000" b="1" dirty="0">
                <a:solidFill>
                  <a:schemeClr val="bg1"/>
                </a:solidFill>
              </a:rPr>
              <a:t>-педагогічної академії </a:t>
            </a:r>
          </a:p>
          <a:p>
            <a:pPr algn="ctr"/>
            <a:r>
              <a:rPr lang="uk-UA" sz="2000" b="1" dirty="0">
                <a:solidFill>
                  <a:schemeClr val="bg1"/>
                </a:solidFill>
              </a:rPr>
              <a:t>ім. Тараса Шевченка</a:t>
            </a: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A20E5F02-BE5E-75A6-E5D5-84C7974E5CA1}"/>
              </a:ext>
            </a:extLst>
          </p:cNvPr>
          <p:cNvSpPr/>
          <p:nvPr/>
        </p:nvSpPr>
        <p:spPr>
          <a:xfrm>
            <a:off x="496808" y="2533603"/>
            <a:ext cx="1119838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Презентація </a:t>
            </a:r>
            <a:r>
              <a:rPr lang="uk-UA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додаткової кваліфікації</a:t>
            </a:r>
            <a:endParaRPr lang="uk-UA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uk-UA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«Вчитель інформатики</a:t>
            </a:r>
          </a:p>
          <a:p>
            <a:pPr algn="ctr"/>
            <a:r>
              <a:rPr lang="uk-UA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 початкових класах</a:t>
            </a:r>
            <a:r>
              <a:rPr lang="uk-UA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4161878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63DD2B48-1C82-B926-0058-4F249A55F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741" y="803563"/>
            <a:ext cx="4442286" cy="333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E97D9732-DDAB-6712-66CA-A576976FC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535" y="2393228"/>
            <a:ext cx="5189590" cy="404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396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E98C64D1-2BD7-9378-2BB3-F8000BBA2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47" y="2320346"/>
            <a:ext cx="4996035" cy="374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F62723DF-0EE9-F1A2-343C-1A4EF20F9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416" y="988290"/>
            <a:ext cx="4996035" cy="374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187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A9881D34-A638-2E69-FB99-B7942161A701}"/>
              </a:ext>
            </a:extLst>
          </p:cNvPr>
          <p:cNvSpPr/>
          <p:nvPr/>
        </p:nvSpPr>
        <p:spPr>
          <a:xfrm>
            <a:off x="3385838" y="2967335"/>
            <a:ext cx="5420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Дякуємо за увагу</a:t>
            </a:r>
          </a:p>
        </p:txBody>
      </p:sp>
    </p:spTree>
    <p:extLst>
      <p:ext uri="{BB962C8B-B14F-4D97-AF65-F5344CB8AC3E}">
        <p14:creationId xmlns:p14="http://schemas.microsoft.com/office/powerpoint/2010/main" val="1119073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7AFB04-5E46-D69E-C9BE-F2AF3AFC6CF8}"/>
              </a:ext>
            </a:extLst>
          </p:cNvPr>
          <p:cNvSpPr txBox="1"/>
          <p:nvPr/>
        </p:nvSpPr>
        <p:spPr>
          <a:xfrm>
            <a:off x="1143000" y="889844"/>
            <a:ext cx="10131136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200" b="1" i="0" dirty="0">
                <a:solidFill>
                  <a:srgbClr val="111111"/>
                </a:solidFill>
                <a:effectLst/>
                <a:latin typeface="-apple-system"/>
              </a:rPr>
              <a:t>Сучасний вчитель інформатики повинен володіти рядом ключових </a:t>
            </a:r>
            <a:r>
              <a:rPr lang="uk-UA" sz="3200" b="1" i="0" dirty="0" err="1">
                <a:solidFill>
                  <a:srgbClr val="111111"/>
                </a:solidFill>
                <a:effectLst/>
                <a:latin typeface="-apple-system"/>
              </a:rPr>
              <a:t>компетентностей</a:t>
            </a:r>
            <a:r>
              <a:rPr lang="uk-UA" sz="3200" b="1" i="0" dirty="0">
                <a:solidFill>
                  <a:srgbClr val="111111"/>
                </a:solidFill>
                <a:effectLst/>
                <a:latin typeface="-apple-system"/>
              </a:rPr>
              <a:t>, які включають:</a:t>
            </a:r>
          </a:p>
          <a:p>
            <a:pPr algn="ctr"/>
            <a:endParaRPr lang="uk-UA" sz="2400" b="0" i="0" dirty="0">
              <a:solidFill>
                <a:srgbClr val="111111"/>
              </a:solidFill>
              <a:effectLst/>
              <a:latin typeface="-apple-system"/>
            </a:endParaRPr>
          </a:p>
          <a:p>
            <a:pPr algn="ctr"/>
            <a:endParaRPr lang="uk-UA" sz="2400" b="0" i="0" dirty="0">
              <a:solidFill>
                <a:srgbClr val="111111"/>
              </a:solidFill>
              <a:effectLst/>
              <a:latin typeface="-apple-system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sz="2400" b="1" i="0" dirty="0">
                <a:solidFill>
                  <a:srgbClr val="111111"/>
                </a:solidFill>
                <a:effectLst/>
                <a:latin typeface="-apple-system"/>
              </a:rPr>
              <a:t>Цифрова компетентність</a:t>
            </a:r>
            <a:r>
              <a:rPr lang="uk-UA" sz="2400" b="0" i="0" dirty="0">
                <a:solidFill>
                  <a:srgbClr val="111111"/>
                </a:solidFill>
                <a:effectLst/>
                <a:latin typeface="-apple-system"/>
              </a:rPr>
              <a:t>: знання та вміння використовувати ІКТ для навчання, комунікації та розробки навчальних матеріалів.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uk-UA" sz="2400" b="0" i="0" dirty="0">
              <a:solidFill>
                <a:srgbClr val="111111"/>
              </a:solidFill>
              <a:effectLst/>
              <a:latin typeface="-apple-system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sz="2400" b="1" i="0" dirty="0">
                <a:solidFill>
                  <a:srgbClr val="111111"/>
                </a:solidFill>
                <a:effectLst/>
                <a:latin typeface="-apple-system"/>
              </a:rPr>
              <a:t>Методична компетентність</a:t>
            </a:r>
            <a:r>
              <a:rPr lang="uk-UA" sz="2400" b="0" i="0" dirty="0">
                <a:solidFill>
                  <a:srgbClr val="111111"/>
                </a:solidFill>
                <a:effectLst/>
                <a:latin typeface="-apple-system"/>
              </a:rPr>
              <a:t>: здатність планувати </a:t>
            </a:r>
            <a:r>
              <a:rPr lang="uk-UA" sz="2400" b="0" i="0" dirty="0" err="1">
                <a:solidFill>
                  <a:srgbClr val="111111"/>
                </a:solidFill>
                <a:effectLst/>
                <a:latin typeface="-apple-system"/>
              </a:rPr>
              <a:t>уроки</a:t>
            </a:r>
            <a:r>
              <a:rPr lang="uk-UA" sz="2400" b="0" i="0" dirty="0">
                <a:solidFill>
                  <a:srgbClr val="111111"/>
                </a:solidFill>
                <a:effectLst/>
                <a:latin typeface="-apple-system"/>
              </a:rPr>
              <a:t>, використовуючи сучасні педагогічні методи та технології.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uk-UA" sz="2400" b="0" i="0" dirty="0">
              <a:solidFill>
                <a:srgbClr val="111111"/>
              </a:solidFill>
              <a:effectLst/>
              <a:latin typeface="-apple-system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sz="2400" b="1" i="0" dirty="0">
                <a:solidFill>
                  <a:srgbClr val="111111"/>
                </a:solidFill>
                <a:effectLst/>
                <a:latin typeface="-apple-system"/>
              </a:rPr>
              <a:t>Предметна компетентність</a:t>
            </a:r>
            <a:r>
              <a:rPr lang="uk-UA" sz="2400" b="0" i="0" dirty="0">
                <a:solidFill>
                  <a:srgbClr val="111111"/>
                </a:solidFill>
                <a:effectLst/>
                <a:latin typeface="-apple-system"/>
              </a:rPr>
              <a:t>: глибоке розуміння предмету інформатики, включаючи програмування, бази даних, алгоритми та інше.</a:t>
            </a:r>
          </a:p>
        </p:txBody>
      </p:sp>
    </p:spTree>
    <p:extLst>
      <p:ext uri="{BB962C8B-B14F-4D97-AF65-F5344CB8AC3E}">
        <p14:creationId xmlns:p14="http://schemas.microsoft.com/office/powerpoint/2010/main" val="3898398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A0E5A6-2A6F-B263-9A09-405646A3C2EC}"/>
              </a:ext>
            </a:extLst>
          </p:cNvPr>
          <p:cNvSpPr txBox="1"/>
          <p:nvPr/>
        </p:nvSpPr>
        <p:spPr>
          <a:xfrm>
            <a:off x="1144732" y="1270387"/>
            <a:ext cx="990253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uk-UA" sz="2400" b="1" i="0" dirty="0">
                <a:solidFill>
                  <a:srgbClr val="111111"/>
                </a:solidFill>
                <a:effectLst/>
                <a:latin typeface="-apple-system"/>
              </a:rPr>
              <a:t>Комунікативна компетентність</a:t>
            </a:r>
            <a:r>
              <a:rPr lang="uk-UA" sz="2400" b="0" i="0" dirty="0">
                <a:solidFill>
                  <a:srgbClr val="111111"/>
                </a:solidFill>
                <a:effectLst/>
                <a:latin typeface="-apple-system"/>
              </a:rPr>
              <a:t>: вміння ефективно спілкуватися з учнями, батьками та колегами.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uk-UA" sz="2400" b="0" i="0" dirty="0">
              <a:solidFill>
                <a:srgbClr val="111111"/>
              </a:solidFill>
              <a:effectLst/>
              <a:latin typeface="-apple-system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uk-UA" sz="2400" b="0" i="0" dirty="0">
              <a:solidFill>
                <a:srgbClr val="111111"/>
              </a:solidFill>
              <a:effectLst/>
              <a:latin typeface="-apple-system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sz="2400" b="1" i="0" dirty="0">
                <a:solidFill>
                  <a:srgbClr val="111111"/>
                </a:solidFill>
                <a:effectLst/>
                <a:latin typeface="-apple-system"/>
              </a:rPr>
              <a:t>Інноваційна компетентність</a:t>
            </a:r>
            <a:r>
              <a:rPr lang="uk-UA" sz="2400" b="0" i="0" dirty="0">
                <a:solidFill>
                  <a:srgbClr val="111111"/>
                </a:solidFill>
                <a:effectLst/>
                <a:latin typeface="-apple-system"/>
              </a:rPr>
              <a:t>: готовність до постійного самовдосконалення та впровадження нових технологій у навчальний процес.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uk-UA" sz="2400" b="0" i="0" dirty="0">
              <a:solidFill>
                <a:srgbClr val="111111"/>
              </a:solidFill>
              <a:effectLst/>
              <a:latin typeface="-apple-system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uk-UA" sz="2400" b="0" i="0" dirty="0">
              <a:solidFill>
                <a:srgbClr val="111111"/>
              </a:solidFill>
              <a:effectLst/>
              <a:latin typeface="-apple-system"/>
            </a:endParaRPr>
          </a:p>
          <a:p>
            <a:pPr algn="just"/>
            <a:r>
              <a:rPr lang="uk-UA" sz="2400" b="0" i="0" dirty="0">
                <a:solidFill>
                  <a:schemeClr val="bg1"/>
                </a:solidFill>
                <a:effectLst/>
                <a:latin typeface="-apple-system"/>
              </a:rPr>
              <a:t>	Ці компетентності допомагають вчителю інформатики адаптуватися до швидко змінюваних умов сучасної освіти та ефективно навчати учнів.</a:t>
            </a:r>
          </a:p>
        </p:txBody>
      </p:sp>
    </p:spTree>
    <p:extLst>
      <p:ext uri="{BB962C8B-B14F-4D97-AF65-F5344CB8AC3E}">
        <p14:creationId xmlns:p14="http://schemas.microsoft.com/office/powerpoint/2010/main" val="1980942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59929E9-C0AE-0173-D16F-A4C3C04AD249}"/>
              </a:ext>
            </a:extLst>
          </p:cNvPr>
          <p:cNvSpPr txBox="1"/>
          <p:nvPr/>
        </p:nvSpPr>
        <p:spPr>
          <a:xfrm>
            <a:off x="1283855" y="272672"/>
            <a:ext cx="962429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solidFill>
                  <a:schemeClr val="bg1"/>
                </a:solidFill>
              </a:rPr>
              <a:t>	Вчителі інформатики мають ключову роль у формуванні цифрової грамотності та розвитку інформаційних технологій в сучасному світі. Вони навчають учнів програмуванню, </a:t>
            </a:r>
            <a:r>
              <a:rPr lang="uk-UA" sz="2400" dirty="0" err="1">
                <a:solidFill>
                  <a:schemeClr val="bg1"/>
                </a:solidFill>
              </a:rPr>
              <a:t>кібербезпеці</a:t>
            </a:r>
            <a:r>
              <a:rPr lang="uk-UA" sz="2400" dirty="0">
                <a:solidFill>
                  <a:schemeClr val="bg1"/>
                </a:solidFill>
              </a:rPr>
              <a:t> та інформаційній культурі.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5205A5-6DDE-1B83-C904-60804D236F79}"/>
              </a:ext>
            </a:extLst>
          </p:cNvPr>
          <p:cNvSpPr txBox="1"/>
          <p:nvPr/>
        </p:nvSpPr>
        <p:spPr>
          <a:xfrm>
            <a:off x="1219200" y="4646476"/>
            <a:ext cx="9753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solidFill>
                  <a:schemeClr val="bg1"/>
                </a:solidFill>
              </a:rPr>
              <a:t>	У світі, де технології швидко розвиваються, вчителі інформатики повинні мати постійний доступ до новітніх знань та інструментів. Вони відповідають за підготовку учнів до цифрового життя та професійного розвитку.</a:t>
            </a:r>
          </a:p>
        </p:txBody>
      </p:sp>
      <p:pic>
        <p:nvPicPr>
          <p:cNvPr id="1026" name="Picture 2" descr="Рівненська обласна служба зайнятості - Увага! Вакансія – вчитель інформатики.  ✓Розмір заробітної плати: 5000 грн. ✓Вимоги до кандидата: вища освіта  (Інформатика); наявність попереднього медичного огляду. ✓Завдання та  обов'язки: проводити групові та ...">
            <a:extLst>
              <a:ext uri="{FF2B5EF4-FFF2-40B4-BE49-F238E27FC236}">
                <a16:creationId xmlns:a16="http://schemas.microsoft.com/office/drawing/2014/main" id="{A821448C-6BCD-F4BE-882D-D4D79E338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655" y="1842332"/>
            <a:ext cx="4359563" cy="258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584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6C6D9DC-1EF0-98B7-2AFE-231DC2DAACE0}"/>
              </a:ext>
            </a:extLst>
          </p:cNvPr>
          <p:cNvSpPr txBox="1"/>
          <p:nvPr/>
        </p:nvSpPr>
        <p:spPr>
          <a:xfrm>
            <a:off x="1085272" y="4747949"/>
            <a:ext cx="100214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solidFill>
                  <a:schemeClr val="bg1"/>
                </a:solidFill>
              </a:rPr>
              <a:t>	Вчителі інформатики відіграють важливу роль у підготовці учнів до життя у цифровому світі. Вони є наставниками та </a:t>
            </a:r>
            <a:r>
              <a:rPr lang="uk-UA" sz="2400" dirty="0" err="1">
                <a:solidFill>
                  <a:schemeClr val="bg1"/>
                </a:solidFill>
              </a:rPr>
              <a:t>мотиваторами</a:t>
            </a:r>
            <a:r>
              <a:rPr lang="uk-UA" sz="2400" dirty="0">
                <a:solidFill>
                  <a:schemeClr val="bg1"/>
                </a:solidFill>
              </a:rPr>
              <a:t> для учнів, що сприяє їхньому професійному та особистісному розвитку.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AC32E9-9965-9119-56C3-C2EB5A2D5F00}"/>
              </a:ext>
            </a:extLst>
          </p:cNvPr>
          <p:cNvSpPr txBox="1"/>
          <p:nvPr/>
        </p:nvSpPr>
        <p:spPr>
          <a:xfrm>
            <a:off x="1085272" y="522054"/>
            <a:ext cx="100214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solidFill>
                  <a:schemeClr val="bg1"/>
                </a:solidFill>
              </a:rPr>
              <a:t>	Вчителі інформатики сприяють розвитку критичного мислення та проблемного розв'язання учнів. Вони навчають алгоритмізації та логічному мисленню, що є важливими навичками для майбутньої кар'єри.</a:t>
            </a:r>
          </a:p>
        </p:txBody>
      </p:sp>
      <p:pic>
        <p:nvPicPr>
          <p:cNvPr id="2050" name="Picture 2" descr="Робота для інформатиків">
            <a:extLst>
              <a:ext uri="{FF2B5EF4-FFF2-40B4-BE49-F238E27FC236}">
                <a16:creationId xmlns:a16="http://schemas.microsoft.com/office/drawing/2014/main" id="{EBFAA6CE-B825-9B7C-EC02-E9AAD0FD5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709" y="1801667"/>
            <a:ext cx="3443741" cy="284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732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E0538D6E-1549-E09E-8EF1-66665CBB1756}"/>
              </a:ext>
            </a:extLst>
          </p:cNvPr>
          <p:cNvSpPr/>
          <p:nvPr/>
        </p:nvSpPr>
        <p:spPr>
          <a:xfrm>
            <a:off x="930323" y="334972"/>
            <a:ext cx="1033135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Бажаєш опанувати</a:t>
            </a:r>
          </a:p>
          <a:p>
            <a:pPr algn="ctr"/>
            <a:r>
              <a:rPr lang="uk-UA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професію вчителя інформатики?</a:t>
            </a:r>
            <a:endParaRPr lang="uk-UA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6D615BC5-37A7-7E80-822F-D8479C4AA6D6}"/>
              </a:ext>
            </a:extLst>
          </p:cNvPr>
          <p:cNvSpPr/>
          <p:nvPr/>
        </p:nvSpPr>
        <p:spPr>
          <a:xfrm>
            <a:off x="957774" y="2967335"/>
            <a:ext cx="1027646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Тоді приєднуйся до лав студентів</a:t>
            </a:r>
          </a:p>
          <a:p>
            <a:pPr algn="ctr"/>
            <a:r>
              <a:rPr lang="uk-UA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нашого коледжу!</a:t>
            </a:r>
            <a:endParaRPr lang="uk-UA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1059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F9CFE3CE-A162-8F79-2A66-FF832366E355}"/>
              </a:ext>
            </a:extLst>
          </p:cNvPr>
          <p:cNvSpPr/>
          <p:nvPr/>
        </p:nvSpPr>
        <p:spPr>
          <a:xfrm>
            <a:off x="2073288" y="473517"/>
            <a:ext cx="85441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Наш освітній процес у фото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34AC998-9046-3CCA-B9BA-678EFAD27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909" y="2244436"/>
            <a:ext cx="3806560" cy="407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13D25F10-261D-0655-591E-8E73F2F14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29693"/>
            <a:ext cx="4814313" cy="330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149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464A0E0D-EA42-BAC2-673E-AB71329D9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775750"/>
            <a:ext cx="4387273" cy="329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DB890626-DD40-6A32-98C2-7DB2FE436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60849"/>
            <a:ext cx="5294057" cy="397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863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6625AB95-83FA-1B4A-F05A-53E2D9E09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489" y="373719"/>
            <a:ext cx="4648489" cy="348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8002000D-3BEA-EF5E-BCE1-84B306DD8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418" y="2207491"/>
            <a:ext cx="5072556" cy="380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4025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хема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TM04033919[[fn=Схема]]</Template>
  <TotalTime>83</TotalTime>
  <Words>143</Words>
  <Application>Microsoft Office PowerPoint</Application>
  <PresentationFormat>Широкий екран</PresentationFormat>
  <Paragraphs>32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7" baseType="lpstr">
      <vt:lpstr>-apple-system</vt:lpstr>
      <vt:lpstr>Arial</vt:lpstr>
      <vt:lpstr>Trebuchet MS</vt:lpstr>
      <vt:lpstr>Tw Cen MT</vt:lpstr>
      <vt:lpstr>Схема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zybilka90@gmail.com</dc:creator>
  <cp:lastModifiedBy>Admin</cp:lastModifiedBy>
  <cp:revision>3</cp:revision>
  <dcterms:created xsi:type="dcterms:W3CDTF">2024-04-03T09:32:29Z</dcterms:created>
  <dcterms:modified xsi:type="dcterms:W3CDTF">2024-04-24T05:50:59Z</dcterms:modified>
</cp:coreProperties>
</file>