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8" r:id="rId5"/>
    <p:sldId id="267" r:id="rId6"/>
    <p:sldId id="269" r:id="rId7"/>
    <p:sldId id="260" r:id="rId8"/>
    <p:sldId id="261" r:id="rId9"/>
    <p:sldId id="270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-194" y="-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74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273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117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280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8330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43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703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676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524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15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383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6789-799A-4CDE-A3F2-518DCDA8E89D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E5B1-ABF4-4901-8BCC-9EF8C030A8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006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43467"/>
            <a:ext cx="9144000" cy="25964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>
                <a:solidFill>
                  <a:srgbClr val="FF0000"/>
                </a:solidFill>
                <a:latin typeface="Monotype Corsiva" panose="03010101010201010101" pitchFamily="66" charset="0"/>
              </a:rPr>
              <a:t>Спеціальність</a:t>
            </a:r>
            <a:r>
              <a:rPr lang="uk-UA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014.12 Середня освіта (Образотворче мистецтво)</a:t>
            </a:r>
            <a:endParaRPr lang="ru-RU" b="1" i="1" dirty="0">
              <a:pattFill prst="pct5">
                <a:fgClr>
                  <a:schemeClr val="bg1">
                    <a:lumMod val="85000"/>
                  </a:schemeClr>
                </a:fgClr>
                <a:bgClr>
                  <a:srgbClr val="C00000"/>
                </a:bgClr>
              </a:pattFill>
              <a:latin typeface="Book Antiqua" panose="0204060205030503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18090"/>
            <a:ext cx="9144000" cy="1484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Додаткова кваліфікація «Керівник гуртка декоративно-прикладного мистецтва»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363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5744" y="1905506"/>
            <a:ext cx="4477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9600" b="1" dirty="0">
                <a:solidFill>
                  <a:srgbClr val="7030A0"/>
                </a:solidFill>
                <a:latin typeface="Mistral" panose="03090702030407020403" pitchFamily="66" charset="0"/>
              </a:rPr>
              <a:t>Дякую </a:t>
            </a:r>
          </a:p>
          <a:p>
            <a:pPr algn="ctr"/>
            <a:r>
              <a:rPr lang="uk-UA" sz="9600" b="1" dirty="0">
                <a:solidFill>
                  <a:srgbClr val="7030A0"/>
                </a:solidFill>
                <a:latin typeface="Mistral" panose="03090702030407020403" pitchFamily="66" charset="0"/>
              </a:rPr>
              <a:t>за увагу</a:t>
            </a:r>
            <a:endParaRPr lang="ru-RU" sz="9600" b="1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9F72134-93FB-41D5-8EFF-9D461D8FDF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95107">
            <a:off x="1438522" y="1619100"/>
            <a:ext cx="5603655" cy="420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886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B8BE9A79-CADC-4D50-932A-34E197259872}"/>
              </a:ext>
            </a:extLst>
          </p:cNvPr>
          <p:cNvSpPr/>
          <p:nvPr/>
        </p:nvSpPr>
        <p:spPr>
          <a:xfrm>
            <a:off x="231171" y="643466"/>
            <a:ext cx="9725630" cy="60939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Освітні компоненти за вибором:</a:t>
            </a:r>
            <a:endParaRPr lang="ru-RU" sz="5400" b="1" i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>
                <a:solidFill>
                  <a:srgbClr val="FF0000"/>
                </a:solidFill>
                <a:latin typeface="Bookman Old Style" panose="02050604050505020204" pitchFamily="18" charset="0"/>
              </a:rPr>
              <a:t>Художня обробка матеріалів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>
                <a:solidFill>
                  <a:srgbClr val="FF0000"/>
                </a:solidFill>
                <a:latin typeface="Bookman Old Style" panose="02050604050505020204" pitchFamily="18" charset="0"/>
              </a:rPr>
              <a:t>Декоративні розписи України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>
                <a:solidFill>
                  <a:srgbClr val="FF0000"/>
                </a:solidFill>
                <a:latin typeface="Bookman Old Style" panose="02050604050505020204" pitchFamily="18" charset="0"/>
              </a:rPr>
              <a:t>Писанкарство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Методика гурткової роботи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80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Практика з додаткової кваліфікації</a:t>
            </a:r>
            <a:endParaRPr lang="ru-RU" sz="48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Рисунок 6" descr="SAM_1481.JPG">
            <a:extLst>
              <a:ext uri="{FF2B5EF4-FFF2-40B4-BE49-F238E27FC236}">
                <a16:creationId xmlns:a16="http://schemas.microsoft.com/office/drawing/2014/main" xmlns="" id="{6366CD77-87B7-497A-8124-D38A6F04DC8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18055" t="12500" r="15278" b="12500"/>
          <a:stretch>
            <a:fillRect/>
          </a:stretch>
        </p:blipFill>
        <p:spPr>
          <a:xfrm rot="1622137">
            <a:off x="9053983" y="4347470"/>
            <a:ext cx="1399888" cy="2099832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8" name="Рисунок 7" descr="Ніжність.Заіка Владислава.JPG">
            <a:extLst>
              <a:ext uri="{FF2B5EF4-FFF2-40B4-BE49-F238E27FC236}">
                <a16:creationId xmlns:a16="http://schemas.microsoft.com/office/drawing/2014/main" xmlns="" id="{B72D606A-1734-445C-81ED-9DD262A1445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19444" t="7291" r="13889"/>
          <a:stretch>
            <a:fillRect/>
          </a:stretch>
        </p:blipFill>
        <p:spPr>
          <a:xfrm rot="20387201">
            <a:off x="9730506" y="339225"/>
            <a:ext cx="1623907" cy="2290198"/>
          </a:xfrm>
          <a:prstGeom prst="rect">
            <a:avLst/>
          </a:prstGeom>
          <a:ln>
            <a:solidFill>
              <a:srgbClr val="00B050"/>
            </a:solidFill>
          </a:ln>
          <a:effectLst>
            <a:softEdge rad="12700"/>
          </a:effectLst>
        </p:spPr>
      </p:pic>
      <p:pic>
        <p:nvPicPr>
          <p:cNvPr id="9" name="Рисунок 8" descr="IMG_20190102_104536.jpg">
            <a:extLst>
              <a:ext uri="{FF2B5EF4-FFF2-40B4-BE49-F238E27FC236}">
                <a16:creationId xmlns:a16="http://schemas.microsoft.com/office/drawing/2014/main" xmlns="" id="{AAC64AC0-1ECF-446B-916E-7CB046AF947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905357">
            <a:off x="10075351" y="2814692"/>
            <a:ext cx="1727452" cy="2245706"/>
          </a:xfrm>
          <a:prstGeom prst="rect">
            <a:avLst/>
          </a:prstGeom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12500"/>
          </a:effectLst>
        </p:spPr>
      </p:pic>
      <p:pic>
        <p:nvPicPr>
          <p:cNvPr id="10" name="Рисунок 9" descr="Чарівні квіти_Заіка Владислава_Волноваська СЮТ.JPG">
            <a:extLst>
              <a:ext uri="{FF2B5EF4-FFF2-40B4-BE49-F238E27FC236}">
                <a16:creationId xmlns:a16="http://schemas.microsoft.com/office/drawing/2014/main" xmlns="" id="{CAF40C6E-4312-4A69-988C-C9C39A5228B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4166" r="5555" b="3125"/>
          <a:stretch>
            <a:fillRect/>
          </a:stretch>
        </p:blipFill>
        <p:spPr>
          <a:xfrm rot="21325975">
            <a:off x="8030162" y="2228549"/>
            <a:ext cx="1549863" cy="2132290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7251220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84" y="356616"/>
            <a:ext cx="7708392" cy="6247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Декоративно-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ужиткове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мистецтво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є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невід’ємною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частиною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художньої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культури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воно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єднає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минуле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із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сьогоденням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,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зберігаючи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національні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художні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традиції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.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Цей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вид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мистецтва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належить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до сфер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створення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матеріальних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та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духовних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цінностей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і є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потужним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джерелом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досвіду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людства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, яке живить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сучасну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b="1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мистецьку</a:t>
            </a:r>
            <a:r>
              <a:rPr lang="ru-RU" sz="4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культуру.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B782583-1D23-41D1-B71A-BB51F4DE8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77000">
            <a:off x="7918212" y="795520"/>
            <a:ext cx="3113029" cy="28484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8D7A9CF-F883-4252-971E-11CC6D5B4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999292">
            <a:off x="8156067" y="3871973"/>
            <a:ext cx="3144287" cy="22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11159123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us2\Desktop\До презентації гурток\Заняття діти\изображение_viber_2023-03-28_09-27-57-922.jpg">
            <a:extLst>
              <a:ext uri="{FF2B5EF4-FFF2-40B4-BE49-F238E27FC236}">
                <a16:creationId xmlns:a16="http://schemas.microsoft.com/office/drawing/2014/main" xmlns="" id="{185B3916-671A-4109-A36A-960717684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7722" t="18988" r="18986" b="10758"/>
          <a:stretch>
            <a:fillRect/>
          </a:stretch>
        </p:blipFill>
        <p:spPr bwMode="auto">
          <a:xfrm rot="20022584">
            <a:off x="412256" y="3979769"/>
            <a:ext cx="1687522" cy="2497533"/>
          </a:xfrm>
          <a:prstGeom prst="rect">
            <a:avLst/>
          </a:prstGeom>
          <a:noFill/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63F0CF1E-3CFD-44C5-97B4-367B73A0F8C1}"/>
              </a:ext>
            </a:extLst>
          </p:cNvPr>
          <p:cNvSpPr/>
          <p:nvPr/>
        </p:nvSpPr>
        <p:spPr>
          <a:xfrm>
            <a:off x="933856" y="895664"/>
            <a:ext cx="9046724" cy="36625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400" dirty="0">
                <a:solidFill>
                  <a:srgbClr val="FF0000"/>
                </a:solidFill>
                <a:latin typeface="Bookman Old Style" panose="02050604050505020204" pitchFamily="18" charset="0"/>
              </a:rPr>
              <a:t>Художня обробка матеріалів включає в себе: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</a:rPr>
              <a:t>історію розвитку і традиції художньої обробки матеріалів з природніх матеріалів, паперу, тканини, та ін.;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</a:rPr>
              <a:t>теоретичні основи художніх професій, роботи майстрів і народних умільців;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</a:rPr>
              <a:t>різновидність технік та технологій художньої обробки матеріалів.;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</a:rPr>
              <a:t>класифікацію, види та властивості матеріалів, котрі застосовують у художній обробці матеріалів та ін.;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</a:rPr>
              <a:t>технологію виготовлення виробів з  різних матеріалів.;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0000"/>
                </a:solidFill>
              </a:rPr>
              <a:t>особливості технологій художньої обробки матеріалів;</a:t>
            </a:r>
            <a:endParaRPr lang="uk-UA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2" descr="C:\Users\Asus2\Desktop\До презентації гурток\Заняття діти\изображение_viber_2023-03-28_09-27-54-291.jpg">
            <a:extLst>
              <a:ext uri="{FF2B5EF4-FFF2-40B4-BE49-F238E27FC236}">
                <a16:creationId xmlns:a16="http://schemas.microsoft.com/office/drawing/2014/main" xmlns="" id="{C5D6ACAF-7430-4330-863C-65A20FFF5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25568" r="2272"/>
          <a:stretch>
            <a:fillRect/>
          </a:stretch>
        </p:blipFill>
        <p:spPr bwMode="auto">
          <a:xfrm rot="1076501">
            <a:off x="9100024" y="4052198"/>
            <a:ext cx="2450852" cy="2488826"/>
          </a:xfrm>
          <a:prstGeom prst="rect">
            <a:avLst/>
          </a:prstGeom>
          <a:noFill/>
        </p:spPr>
      </p:pic>
      <p:pic>
        <p:nvPicPr>
          <p:cNvPr id="7" name="Picture 6" descr="C:\Users\Asus2\Desktop\До презентації гурток\Заняття діти\изображение_viber_2023-03-28_09-27-59-853.jpg">
            <a:extLst>
              <a:ext uri="{FF2B5EF4-FFF2-40B4-BE49-F238E27FC236}">
                <a16:creationId xmlns:a16="http://schemas.microsoft.com/office/drawing/2014/main" xmlns="" id="{19CC77BD-CB79-4A1C-93B9-47DB2B21E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7241" t="19828" r="20690" b="15516"/>
          <a:stretch>
            <a:fillRect/>
          </a:stretch>
        </p:blipFill>
        <p:spPr bwMode="auto">
          <a:xfrm>
            <a:off x="2200267" y="4558205"/>
            <a:ext cx="1627517" cy="2260439"/>
          </a:xfrm>
          <a:prstGeom prst="rect">
            <a:avLst/>
          </a:prstGeom>
          <a:noFill/>
        </p:spPr>
      </p:pic>
      <p:pic>
        <p:nvPicPr>
          <p:cNvPr id="8" name="Picture 7" descr="C:\Users\Asus2\Desktop\До презентації гурток\Заняття діти\изображение_viber_2023-03-28_09-28-00-235.jpg">
            <a:extLst>
              <a:ext uri="{FF2B5EF4-FFF2-40B4-BE49-F238E27FC236}">
                <a16:creationId xmlns:a16="http://schemas.microsoft.com/office/drawing/2014/main" xmlns="" id="{F7809EFF-F5E1-4EE5-BD34-A8531CE37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0886" t="25316" r="12974" b="35443"/>
          <a:stretch>
            <a:fillRect/>
          </a:stretch>
        </p:blipFill>
        <p:spPr bwMode="auto">
          <a:xfrm>
            <a:off x="5888448" y="5197446"/>
            <a:ext cx="3643338" cy="1621198"/>
          </a:xfrm>
          <a:prstGeom prst="rect">
            <a:avLst/>
          </a:prstGeom>
          <a:noFill/>
        </p:spPr>
      </p:pic>
      <p:pic>
        <p:nvPicPr>
          <p:cNvPr id="9" name="Picture 3" descr="C:\Users\Asus2\Desktop\До презентації гурток\Заняття діти\изображение_viber_2023-03-28_09-54-36-291.jpg">
            <a:extLst>
              <a:ext uri="{FF2B5EF4-FFF2-40B4-BE49-F238E27FC236}">
                <a16:creationId xmlns:a16="http://schemas.microsoft.com/office/drawing/2014/main" xmlns="" id="{E491D22D-C38E-4477-A47D-7EDB0CE02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 l="9938" t="20498" r="13042"/>
          <a:stretch>
            <a:fillRect/>
          </a:stretch>
        </p:blipFill>
        <p:spPr bwMode="auto">
          <a:xfrm rot="549233">
            <a:off x="9437038" y="311305"/>
            <a:ext cx="2338876" cy="3219017"/>
          </a:xfrm>
          <a:prstGeom prst="rect">
            <a:avLst/>
          </a:prstGeom>
          <a:noFill/>
        </p:spPr>
      </p:pic>
      <p:pic>
        <p:nvPicPr>
          <p:cNvPr id="10" name="Picture 4" descr="C:\Users\Asus2\Desktop\До презентації гурток\Заняття діти\изображение_viber_2023-03-28_09-27-55-274.jpg">
            <a:extLst>
              <a:ext uri="{FF2B5EF4-FFF2-40B4-BE49-F238E27FC236}">
                <a16:creationId xmlns:a16="http://schemas.microsoft.com/office/drawing/2014/main" xmlns="" id="{262EB6D4-D70C-40BC-906F-BF7CAFF6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 l="5000" t="21249" r="4999" b="9375"/>
          <a:stretch>
            <a:fillRect/>
          </a:stretch>
        </p:blipFill>
        <p:spPr bwMode="auto">
          <a:xfrm>
            <a:off x="3488923" y="4485226"/>
            <a:ext cx="2571768" cy="2472003"/>
          </a:xfrm>
          <a:prstGeom prst="rect">
            <a:avLst/>
          </a:prstGeom>
          <a:noFill/>
        </p:spPr>
      </p:pic>
      <p:pic>
        <p:nvPicPr>
          <p:cNvPr id="11" name="Рисунок 10" descr="SAM_1331.JPG">
            <a:extLst>
              <a:ext uri="{FF2B5EF4-FFF2-40B4-BE49-F238E27FC236}">
                <a16:creationId xmlns:a16="http://schemas.microsoft.com/office/drawing/2014/main" xmlns="" id="{AAC9A14C-1074-4FAE-B44E-65DDB984AF8F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 l="17969" t="10416" r="20312" b="11458"/>
          <a:stretch>
            <a:fillRect/>
          </a:stretch>
        </p:blipFill>
        <p:spPr>
          <a:xfrm>
            <a:off x="6791963" y="3710618"/>
            <a:ext cx="1836307" cy="190344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16643828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xmlns="" id="{63F0CF1E-3CFD-44C5-97B4-367B73A0F8C1}"/>
              </a:ext>
            </a:extLst>
          </p:cNvPr>
          <p:cNvSpPr/>
          <p:nvPr/>
        </p:nvSpPr>
        <p:spPr>
          <a:xfrm>
            <a:off x="1275950" y="248784"/>
            <a:ext cx="10489952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sz="4400" dirty="0">
                <a:solidFill>
                  <a:srgbClr val="FF0000"/>
                </a:solidFill>
                <a:latin typeface="Bookman Old Style" panose="02050604050505020204" pitchFamily="18" charset="0"/>
              </a:rPr>
              <a:t>Декоративні розписи України: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B4862F1-8C75-4ACC-8B18-D5AC7CC60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3992" y="1018225"/>
            <a:ext cx="7232083" cy="54240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9FB6B4C-BC08-4D92-AE49-E8F671106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605002">
            <a:off x="445904" y="3510338"/>
            <a:ext cx="2885297" cy="288529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EA659A21-B0F2-4904-A752-04962CB2D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01260">
            <a:off x="8705462" y="3935694"/>
            <a:ext cx="2007683" cy="269070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625AE4E-8A60-4D18-B225-4F6E3DF569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81" y="1160917"/>
            <a:ext cx="2304661" cy="22680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0C10BC2-CF5F-47B7-A7B4-1BA47496E1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95362">
            <a:off x="9031101" y="1772935"/>
            <a:ext cx="2867369" cy="22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333415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1000" r="-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0" descr="https://4.bp.blogspot.com/-Px1jmbArIy4/Vxngj7bFslI/AAAAAAAABNc/0ZjnM4JU_-ws2hnqbf42uQQIG2wRGm0fwCKgB/s1600/pisanka_master_klass_6.jpg">
            <a:extLst>
              <a:ext uri="{FF2B5EF4-FFF2-40B4-BE49-F238E27FC236}">
                <a16:creationId xmlns:a16="http://schemas.microsoft.com/office/drawing/2014/main" xmlns="" id="{488EB0D5-AF21-48D7-A534-910EDA174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88837">
            <a:off x="6592869" y="2141394"/>
            <a:ext cx="3912369" cy="2575213"/>
          </a:xfrm>
          <a:prstGeom prst="rect">
            <a:avLst/>
          </a:prstGeom>
          <a:noFill/>
          <a:ln w="2540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51520" y="2006394"/>
            <a:ext cx="116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xmlns="" id="{1AECA446-B70A-45B4-A309-2D12B4AB1C4C}"/>
              </a:ext>
            </a:extLst>
          </p:cNvPr>
          <p:cNvSpPr txBox="1">
            <a:spLocks/>
          </p:cNvSpPr>
          <p:nvPr/>
        </p:nvSpPr>
        <p:spPr>
          <a:xfrm>
            <a:off x="260803" y="217755"/>
            <a:ext cx="9144000" cy="21579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175" indent="261938" algn="ctr">
              <a:buFont typeface="Arial" panose="020B0604020202020204" pitchFamily="34" charset="0"/>
              <a:buNone/>
            </a:pPr>
            <a:r>
              <a:rPr lang="uk-UA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ПИСАНКАРСТВО:</a:t>
            </a:r>
          </a:p>
          <a:p>
            <a:pPr marL="3175" indent="261938" algn="ctr">
              <a:buFont typeface="Arial" panose="020B0604020202020204" pitchFamily="34" charset="0"/>
              <a:buNone/>
            </a:pP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Писанка – символ України, душа українського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народу.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 шедеври мініатюрного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живопису, в яких український народ показав свій мистецький потенціал, свою здатність до творчого мислення, художнього узагальнення навколишнього світу.</a:t>
            </a:r>
          </a:p>
          <a:p>
            <a:endParaRPr lang="ru-RU" dirty="0"/>
          </a:p>
        </p:txBody>
      </p:sp>
      <p:pic>
        <p:nvPicPr>
          <p:cNvPr id="16" name="Picture 4" descr="https://prashhur.com/wp-content/uploads/2015/04/%D0%9F%D0%B8%D1%81%D0%B0%D0%BD%D0%BA%D0%B0.jpg">
            <a:extLst>
              <a:ext uri="{FF2B5EF4-FFF2-40B4-BE49-F238E27FC236}">
                <a16:creationId xmlns:a16="http://schemas.microsoft.com/office/drawing/2014/main" xmlns="" id="{990D5B7C-62FB-4BA2-9D65-C1270CE27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88871"/>
            <a:ext cx="6553694" cy="4369129"/>
          </a:xfrm>
          <a:prstGeom prst="rect">
            <a:avLst/>
          </a:prstGeom>
          <a:noFill/>
          <a:ln w="25400">
            <a:solidFill>
              <a:srgbClr val="7030A0"/>
            </a:solidFill>
          </a:ln>
        </p:spPr>
      </p:pic>
      <p:pic>
        <p:nvPicPr>
          <p:cNvPr id="18" name="Picture 2" descr="C:\Users\Андрей\Desktop\Downloads\4.jpg">
            <a:extLst>
              <a:ext uri="{FF2B5EF4-FFF2-40B4-BE49-F238E27FC236}">
                <a16:creationId xmlns:a16="http://schemas.microsoft.com/office/drawing/2014/main" xmlns="" id="{812EE225-A38F-4B67-B8FE-04002771B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9561">
            <a:off x="9296337" y="3075549"/>
            <a:ext cx="2464531" cy="3450296"/>
          </a:xfrm>
          <a:prstGeom prst="rect">
            <a:avLst/>
          </a:prstGeom>
          <a:noFill/>
          <a:ln w="254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9785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8B00594-1FE4-4861-B6C1-1F6C323C2D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16165">
            <a:off x="8793521" y="4209853"/>
            <a:ext cx="3262663" cy="22267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689033D-24B3-4FB5-91E6-D10DE9D26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1852" y="2959768"/>
            <a:ext cx="2903707" cy="387160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043" y="12921"/>
            <a:ext cx="7026413" cy="68018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rgbClr val="FF0000"/>
                </a:solidFill>
                <a:latin typeface="Bookman Old Style" panose="02050604050505020204" pitchFamily="18" charset="0"/>
              </a:rPr>
              <a:t>Методика гурткової роботи включає:</a:t>
            </a:r>
            <a:endParaRPr lang="uk-UA" sz="2400" b="1" i="1" dirty="0">
              <a:latin typeface="Sitka Text" panose="02000505000000020004" pitchFamily="2" charset="0"/>
            </a:endParaRP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1) формування сучасних теоретичних та методичних знань з організації гурткової роботи у закладах загальної середньої освіти та позашкільних навчальних закладах; </a:t>
            </a: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2) формування цілісного уявлення про організаційні аспекти гурткової діяльності; </a:t>
            </a: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3) ознайомлення здобувачів фахової </a:t>
            </a:r>
            <a:r>
              <a:rPr lang="uk-UA" sz="2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передвищої</a:t>
            </a:r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 освіти з </a:t>
            </a: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особливостями функціонування гуртків різної спрямованості; </a:t>
            </a: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4) формування знань щодо сучасної класифікації, структури, управління в роботі клубів;</a:t>
            </a: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5) формування уміння мислити та діяти: творчо, </a:t>
            </a:r>
            <a:r>
              <a:rPr lang="uk-UA" sz="2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ініціативно</a:t>
            </a:r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 та самостійно – у нестандартних ситуаціях;</a:t>
            </a: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6) забезпечення умов для усвідомлення здобувачами фахової </a:t>
            </a:r>
            <a:r>
              <a:rPr lang="uk-UA" sz="2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передвищої</a:t>
            </a:r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 освіти методики організації змістовного дозвілля учнів; </a:t>
            </a:r>
          </a:p>
          <a:p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7) ознайомлення здобувачів фахової </a:t>
            </a:r>
            <a:r>
              <a:rPr lang="uk-UA" sz="2000" dirty="0" err="1">
                <a:solidFill>
                  <a:srgbClr val="FF0000"/>
                </a:solidFill>
                <a:latin typeface="Monotype Corsiva" panose="03010101010201010101" pitchFamily="66" charset="0"/>
              </a:rPr>
              <a:t>передвищої</a:t>
            </a:r>
            <a:r>
              <a:rPr lang="uk-UA" sz="2000" dirty="0">
                <a:solidFill>
                  <a:srgbClr val="FF0000"/>
                </a:solidFill>
                <a:latin typeface="Monotype Corsiva" panose="03010101010201010101" pitchFamily="66" charset="0"/>
              </a:rPr>
              <a:t> освіти з перевагами гурткової роботи у закладах загальної середньої освіти та позашкільних навчальних закладах.</a:t>
            </a:r>
          </a:p>
          <a:p>
            <a:pPr marL="285750" indent="-285750">
              <a:buFontTx/>
              <a:buChar char="-"/>
            </a:pPr>
            <a:endParaRPr lang="uk-UA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B5F8B79-DDDD-48FB-9002-7D94F392A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880089">
            <a:off x="6831052" y="836548"/>
            <a:ext cx="4829015" cy="32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7622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098" y="139299"/>
            <a:ext cx="866734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>
                <a:solidFill>
                  <a:srgbClr val="FF0000"/>
                </a:solidFill>
                <a:latin typeface="Bookman Old Style" panose="02050604050505020204" pitchFamily="18" charset="0"/>
              </a:rPr>
              <a:t>Практика з додаткової кваліфікації:</a:t>
            </a:r>
            <a:endParaRPr lang="ru-RU" sz="4800" i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 час практики студенти виконують 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 види робіт</a:t>
            </a: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знайомляться із навчально-виховним закладом (бесіди з адміністрацією, </a:t>
            </a:r>
          </a:p>
          <a:p>
            <a:pPr marL="285750" indent="-285750">
              <a:buFontTx/>
              <a:buChar char="-"/>
            </a:pPr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керівниками гуртків);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із матеріально-технічною базою;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аналізують документацію гуртків, при яких проходять практику;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знайомляться і аналізують навчально-методичну документацію;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аналізують теми та розділи навчальної програми гуртків на період практики;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знайомляться із необхідною навчально-методичною літературою;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підбирають та виготовляють дидактичні матеріали до занять;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знайомляться із методичним забезпеченням кабінету гуртка;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виконують обов’язки керівника гуртка (розробляють плани-конспекти занять згідно календарного планування і застосовують їх на практиці; індивідуально працюють із учнями);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аналізують свою педагогічну діяльність і ведуть педагогічний щоденник,</a:t>
            </a:r>
          </a:p>
          <a:p>
            <a:r>
              <a:rPr lang="uk-UA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готують звітну документацію з практики, матеріали за завданням методиста. </a:t>
            </a:r>
          </a:p>
          <a:p>
            <a:r>
              <a:rPr lang="uk-UA" dirty="0"/>
              <a:t> </a:t>
            </a:r>
          </a:p>
          <a:p>
            <a:endParaRPr lang="ru-RU" sz="4800" b="1" i="1" dirty="0">
              <a:solidFill>
                <a:srgbClr val="002060"/>
              </a:solidFill>
              <a:latin typeface="Sitka Text" panose="0200050500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8B895E-6061-4DFB-B3AB-EB4F7AA50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8848">
            <a:off x="8067670" y="175257"/>
            <a:ext cx="3656864" cy="38748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805F62D-9BC2-4D6D-8561-E62E1AE07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570" y="3834450"/>
            <a:ext cx="3514696" cy="295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6214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56" y="510731"/>
            <a:ext cx="6834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err="1"/>
              <a:t>Проєктування</a:t>
            </a:r>
            <a:r>
              <a:rPr lang="ru-RU" sz="2800" b="1" i="1" dirty="0"/>
              <a:t> та </a:t>
            </a:r>
            <a:r>
              <a:rPr lang="ru-RU" sz="2800" b="1" i="1" dirty="0" err="1"/>
              <a:t>виготовлення</a:t>
            </a:r>
            <a:r>
              <a:rPr lang="ru-RU" sz="2800" b="1" i="1" dirty="0"/>
              <a:t> </a:t>
            </a:r>
            <a:r>
              <a:rPr lang="ru-RU" sz="2800" b="1" i="1" dirty="0" err="1"/>
              <a:t>виробів</a:t>
            </a:r>
            <a:r>
              <a:rPr lang="ru-RU" sz="2800" b="1" i="1" dirty="0"/>
              <a:t> з </a:t>
            </a:r>
            <a:r>
              <a:rPr lang="ru-RU" sz="2800" b="1" i="1" dirty="0" err="1"/>
              <a:t>використанням</a:t>
            </a:r>
            <a:r>
              <a:rPr lang="ru-RU" sz="2800" b="1" i="1" dirty="0"/>
              <a:t> </a:t>
            </a:r>
            <a:r>
              <a:rPr lang="ru-RU" sz="2800" b="1" i="1" dirty="0" err="1"/>
              <a:t>різних</a:t>
            </a:r>
            <a:r>
              <a:rPr lang="ru-RU" sz="2800" b="1" i="1" dirty="0"/>
              <a:t> </a:t>
            </a:r>
            <a:r>
              <a:rPr lang="ru-RU" sz="2800" b="1" i="1" dirty="0" err="1"/>
              <a:t>технік</a:t>
            </a:r>
            <a:r>
              <a:rPr lang="ru-RU" sz="2800" b="1" i="1" dirty="0"/>
              <a:t> - </a:t>
            </a:r>
            <a:r>
              <a:rPr lang="ru-RU" sz="2800" b="1" dirty="0" err="1"/>
              <a:t>вишивка</a:t>
            </a:r>
            <a:r>
              <a:rPr lang="ru-RU" sz="2800" b="1" dirty="0"/>
              <a:t>, </a:t>
            </a:r>
            <a:r>
              <a:rPr lang="ru-RU" sz="2800" b="1" dirty="0" err="1"/>
              <a:t>аплікація</a:t>
            </a:r>
            <a:r>
              <a:rPr lang="ru-RU" sz="2800" b="1" dirty="0"/>
              <a:t>, </a:t>
            </a:r>
            <a:r>
              <a:rPr lang="ru-RU" sz="2800" b="1" dirty="0" err="1"/>
              <a:t>скрапбукінг</a:t>
            </a:r>
            <a:r>
              <a:rPr lang="ru-RU" sz="2800" b="1" dirty="0"/>
              <a:t>, </a:t>
            </a:r>
            <a:r>
              <a:rPr lang="ru-RU" sz="2800" b="1" dirty="0" err="1"/>
              <a:t>бісероплетіння</a:t>
            </a:r>
            <a:r>
              <a:rPr lang="ru-RU" sz="2800" b="1" dirty="0"/>
              <a:t>, </a:t>
            </a:r>
            <a:r>
              <a:rPr lang="ru-RU" sz="2800" b="1" dirty="0" err="1"/>
              <a:t>вишивання</a:t>
            </a:r>
            <a:r>
              <a:rPr lang="ru-RU" sz="2800" b="1" dirty="0"/>
              <a:t>, </a:t>
            </a:r>
            <a:r>
              <a:rPr lang="ru-RU" sz="2800" b="1" dirty="0" err="1"/>
              <a:t>паперопластика</a:t>
            </a:r>
            <a:r>
              <a:rPr lang="ru-RU" sz="2800" b="1" dirty="0"/>
              <a:t>, </a:t>
            </a:r>
            <a:r>
              <a:rPr lang="ru-RU" sz="2800" b="1" dirty="0" err="1"/>
              <a:t>оригамі</a:t>
            </a:r>
            <a:r>
              <a:rPr lang="ru-RU" sz="2800" b="1" dirty="0"/>
              <a:t>, робота з </a:t>
            </a:r>
            <a:r>
              <a:rPr lang="ru-RU" sz="2800" b="1" dirty="0" err="1"/>
              <a:t>природними</a:t>
            </a:r>
            <a:r>
              <a:rPr lang="ru-RU" sz="2800" b="1" dirty="0"/>
              <a:t> </a:t>
            </a:r>
            <a:r>
              <a:rPr lang="ru-RU" sz="2800" b="1" dirty="0" err="1"/>
              <a:t>матеріалами</a:t>
            </a:r>
            <a:r>
              <a:rPr lang="ru-RU" sz="2800" b="1" dirty="0"/>
              <a:t>, </a:t>
            </a:r>
            <a:r>
              <a:rPr lang="ru-RU" sz="2800" b="1" dirty="0" err="1"/>
              <a:t>тощо</a:t>
            </a:r>
            <a:endParaRPr lang="ru-RU" sz="2800" b="1" i="1" dirty="0">
              <a:solidFill>
                <a:srgbClr val="002060"/>
              </a:solidFill>
              <a:latin typeface="Sitka Text" panose="0200050500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8B895E-6061-4DFB-B3AB-EB4F7AA50C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8848">
            <a:off x="8067670" y="175257"/>
            <a:ext cx="3656864" cy="38748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805F62D-9BC2-4D6D-8561-E62E1AE07E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19570" y="3834450"/>
            <a:ext cx="3514696" cy="2952345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BEBCD0B0-B7F8-46ED-B121-900B58C032D4}"/>
              </a:ext>
            </a:extLst>
          </p:cNvPr>
          <p:cNvSpPr txBox="1">
            <a:spLocks/>
          </p:cNvSpPr>
          <p:nvPr/>
        </p:nvSpPr>
        <p:spPr>
          <a:xfrm>
            <a:off x="280608" y="1261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dirty="0">
                <a:solidFill>
                  <a:srgbClr val="FF0000"/>
                </a:solidFill>
              </a:rPr>
              <a:t>Види гурткових занять: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3" descr="C:\Users\Asus2\Desktop\До презентації гурток\Заняття діти\изображение_viber_2023-03-28_09-27-57-922.jpg">
            <a:extLst>
              <a:ext uri="{FF2B5EF4-FFF2-40B4-BE49-F238E27FC236}">
                <a16:creationId xmlns:a16="http://schemas.microsoft.com/office/drawing/2014/main" xmlns="" id="{CFD6B8E9-51FF-4054-804B-0955CA4E6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16667" t="23529" r="24510" b="17647"/>
          <a:stretch>
            <a:fillRect/>
          </a:stretch>
        </p:blipFill>
        <p:spPr bwMode="auto">
          <a:xfrm rot="1100938">
            <a:off x="3137342" y="5155660"/>
            <a:ext cx="1187792" cy="1583722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45D7F1C-873A-4713-A303-264914349E9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29223">
            <a:off x="389538" y="3464530"/>
            <a:ext cx="2906671" cy="21800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636428D-B3D1-4E3C-BF98-4BDB0E1AA2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103736">
            <a:off x="6514750" y="588697"/>
            <a:ext cx="2435047" cy="182628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4A9ABAD-4F86-4D42-BFAA-9765AF39580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441574">
            <a:off x="3570328" y="2793157"/>
            <a:ext cx="3015721" cy="2261791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E91716B-3C99-483F-BF01-9795580BA00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6" t="4633" r="1011" b="4638"/>
          <a:stretch/>
        </p:blipFill>
        <p:spPr>
          <a:xfrm rot="9040043">
            <a:off x="4873298" y="4797058"/>
            <a:ext cx="2285024" cy="16040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Picture 7" descr="C:\Users\Asus2\Desktop\До презентації гурток\Заняття діти\изображение_viber_2023-03-28_09-54-35-889.jpg">
            <a:extLst>
              <a:ext uri="{FF2B5EF4-FFF2-40B4-BE49-F238E27FC236}">
                <a16:creationId xmlns:a16="http://schemas.microsoft.com/office/drawing/2014/main" xmlns="" id="{7C615FF5-D4CA-4098-9D3F-E8C31D376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 l="22513" t="29319" r="18847" b="14136"/>
          <a:stretch>
            <a:fillRect/>
          </a:stretch>
        </p:blipFill>
        <p:spPr bwMode="auto">
          <a:xfrm rot="1209541">
            <a:off x="6733695" y="2822775"/>
            <a:ext cx="1880045" cy="241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1867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479</Words>
  <Application>Microsoft Office PowerPoint</Application>
  <PresentationFormat>Произвольный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Спеціальність 014.12 Середня освіта (Образотворче мистецтво)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гуртка декоративно-ужиткового мистецтва «Сувенір»</dc:title>
  <dc:creator>gold ujkl</dc:creator>
  <cp:lastModifiedBy>SILVESTER</cp:lastModifiedBy>
  <cp:revision>20</cp:revision>
  <dcterms:created xsi:type="dcterms:W3CDTF">2019-08-07T19:11:23Z</dcterms:created>
  <dcterms:modified xsi:type="dcterms:W3CDTF">2024-04-22T21:32:44Z</dcterms:modified>
</cp:coreProperties>
</file>