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1" r:id="rId5"/>
    <p:sldId id="267" r:id="rId6"/>
    <p:sldId id="268" r:id="rId7"/>
    <p:sldId id="272" r:id="rId8"/>
    <p:sldId id="270" r:id="rId9"/>
    <p:sldId id="273" r:id="rId10"/>
    <p:sldId id="274" r:id="rId11"/>
    <p:sldId id="276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40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56C60-650F-41BF-B95D-997677D5B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A82FBBD-4614-4D43-BD21-4390FFAFC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C6823B4-9D40-4AA0-B9B1-D3E0014DD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108F-9030-4908-AAEC-E3D32F85F8D8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891AB07-F0F7-45E5-82A7-6EF2BD211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362A1B-EBE0-40DB-8AAF-A0678936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9F2E-74AA-4DDD-86FE-15077250FF7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9398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13524C-5DC6-4919-BEB4-FF923A56C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54EA627-B713-47EB-8869-E5A96F63F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6C38748-95BD-41F3-8930-82CEDF10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108F-9030-4908-AAEC-E3D32F85F8D8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2D783A1-F556-4EC0-9154-DD5E25790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DDE604-E390-4650-8702-9D7ECE613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9F2E-74AA-4DDD-86FE-15077250FF7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5813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05A7549-65D8-40AD-B71C-AAE70B0D04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8C160BA-7EF7-4AAF-851E-2328B79148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DE14FDC-0FA3-4DF1-8F4C-7A8F3729E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108F-9030-4908-AAEC-E3D32F85F8D8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31B67E9-D7E5-4939-8175-01833A077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20BB0-74BA-46AB-B12A-CFA83B65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9F2E-74AA-4DDD-86FE-15077250FF7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60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8DCF8B-B450-42B2-99B3-1D92FD79D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DF1BA7-A0BF-4583-AD1B-3ABA81F516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358D3CD-59F5-4F15-8AFB-E9CFE3F9C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108F-9030-4908-AAEC-E3D32F85F8D8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93B7A28-57ED-4BDB-B74E-67FA4C785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CCA595E-881B-4BF6-B588-801FE985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9F2E-74AA-4DDD-86FE-15077250FF7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6358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9D36F0-5B6F-456A-81DE-3D6777557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A9188C3-E265-4F97-97B2-F5CD2BAB5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3D41B31-D176-442D-A649-4DF8A9B43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108F-9030-4908-AAEC-E3D32F85F8D8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E7BCC4-D88E-443D-9319-B3B30BA2F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7A44F35-A451-4537-89BF-7C741643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9F2E-74AA-4DDD-86FE-15077250FF7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0152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76576-7461-48C8-BDD3-2E2160CDA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7D141A7-A3B4-4596-9A98-411186017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C77C0CF-65FE-4D03-B23C-DF3917805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0B15A19-B4A7-4435-89A4-B8F91C5A5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108F-9030-4908-AAEC-E3D32F85F8D8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5319D8E-E903-47AA-AD5D-84370A89B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C52D4E4-AE6D-4E89-B1A2-07677DA4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9F2E-74AA-4DDD-86FE-15077250FF7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4613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54705-36DD-46C3-804D-699FA9D5C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72E6BB4-F045-47D3-8E3F-3BEF13992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9324272-E237-4DF4-B307-815232680C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4897C764-E6B7-4CAA-80AA-13A71712B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9FB3DF6-0961-4D39-B161-60E724A60C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C686302-2DB0-4F18-BBED-F4717E0D0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108F-9030-4908-AAEC-E3D32F85F8D8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D706032-D4D3-4CFA-8CDA-6FE8390E4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437C2EF-4F7E-4727-873B-FF9010D11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9F2E-74AA-4DDD-86FE-15077250FF7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1809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686EE8-901C-4DCA-A932-CC8EA3CA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73581A83-DF95-43FE-9FB8-5EE863C1A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108F-9030-4908-AAEC-E3D32F85F8D8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F5E656A3-3D0C-481C-9382-D27C165A4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0B9FD5F-613C-4AFC-97B0-FB469520BA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9F2E-74AA-4DDD-86FE-15077250FF7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0754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F2EC3D7-417B-4915-967E-9273B24C2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108F-9030-4908-AAEC-E3D32F85F8D8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18A9CE0-940D-4D15-9670-94ADAADCF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BC4E9241-D57A-4CC9-8CEB-9A62A68A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9F2E-74AA-4DDD-86FE-15077250FF7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1995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50B730-D935-4FB5-824C-D63E246CD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BBB3BC-6B75-48F6-ACEF-689E44C86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53AFA37-12B8-4A44-8420-A21B041F8F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AD10982-C57C-4583-A8C5-1F20DEC0E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108F-9030-4908-AAEC-E3D32F85F8D8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E5889F1-92FC-4212-BBD6-C5D58B74E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B9C500F-3051-4B27-BB14-1A032751C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9F2E-74AA-4DDD-86FE-15077250FF7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34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5F255-324F-4B69-87E9-B3FB3D16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B9D2EFC-C2C7-4000-9A56-216B258B8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B7BA8CD-1B1C-4556-882C-9047D250A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D402BEC-7B68-435E-894E-8C6E269CB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108F-9030-4908-AAEC-E3D32F85F8D8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C12FCC-ECA5-4150-A9F4-132AB535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0294250-62C7-4A86-99C1-88931DA74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C9F2E-74AA-4DDD-86FE-15077250FF7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560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B4EE975C-B0FD-4F7E-A184-9F50E5D1E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EB34C6-0910-47C1-BD6D-A4C26E2CB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3C581E-E387-4445-8CBE-4F9C9AF520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1108F-9030-4908-AAEC-E3D32F85F8D8}" type="datetimeFigureOut">
              <a:rPr lang="uk-UA" smtClean="0"/>
              <a:t>22.04.2024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BE61A2C-B408-4467-A931-35DB57CFD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6ACA9FB-2C96-4131-A2A5-781B656DF8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C9F2E-74AA-4DDD-86FE-15077250FF7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1196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9446E-6450-49FD-BA8A-DD095B7F54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F8467E1-039F-43A2-8CF1-D67FDB050B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D28CD6-637A-4623-B413-73401A6495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4" t="15137" r="2616" b="8375"/>
          <a:stretch/>
        </p:blipFill>
        <p:spPr>
          <a:xfrm>
            <a:off x="-35726" y="0"/>
            <a:ext cx="1226345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8F6EE6-58FB-4341-A872-9D5C875DD71E}"/>
              </a:ext>
            </a:extLst>
          </p:cNvPr>
          <p:cNvSpPr txBox="1"/>
          <p:nvPr/>
        </p:nvSpPr>
        <p:spPr>
          <a:xfrm>
            <a:off x="5671091" y="2538866"/>
            <a:ext cx="944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ea typeface="NSimSun" panose="02010609030101010101" pitchFamily="49" charset="-122"/>
                <a:cs typeface="Times New Roman" panose="02020603050405020304" pitchFamily="18" charset="0"/>
              </a:rPr>
              <a:t>Презентація додаткової кваліфікації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2ED34D-C4B9-4E78-BA48-705FC898DF34}"/>
              </a:ext>
            </a:extLst>
          </p:cNvPr>
          <p:cNvSpPr txBox="1"/>
          <p:nvPr/>
        </p:nvSpPr>
        <p:spPr>
          <a:xfrm>
            <a:off x="3176955" y="3595284"/>
            <a:ext cx="944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  <a:cs typeface="Times New Roman" panose="02020603050405020304" pitchFamily="18" charset="0"/>
              </a:rPr>
              <a:t>«Керівник вокальної студії»</a:t>
            </a:r>
          </a:p>
        </p:txBody>
      </p:sp>
      <p:cxnSp>
        <p:nvCxnSpPr>
          <p:cNvPr id="12" name="Пряма сполучна лінія 11">
            <a:extLst>
              <a:ext uri="{FF2B5EF4-FFF2-40B4-BE49-F238E27FC236}">
                <a16:creationId xmlns:a16="http://schemas.microsoft.com/office/drawing/2014/main" id="{50402E8C-49A0-4EA9-86E7-86079D95C8DC}"/>
              </a:ext>
            </a:extLst>
          </p:cNvPr>
          <p:cNvCxnSpPr>
            <a:cxnSpLocks/>
          </p:cNvCxnSpPr>
          <p:nvPr/>
        </p:nvCxnSpPr>
        <p:spPr>
          <a:xfrm>
            <a:off x="4740114" y="3429000"/>
            <a:ext cx="7537938" cy="0"/>
          </a:xfrm>
          <a:prstGeom prst="line">
            <a:avLst/>
          </a:prstGeom>
          <a:ln w="19050">
            <a:solidFill>
              <a:srgbClr val="C840A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9620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9446E-6450-49FD-BA8A-DD095B7F54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F8467E1-039F-43A2-8CF1-D67FDB050B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8F6EE6-58FB-4341-A872-9D5C875DD71E}"/>
              </a:ext>
            </a:extLst>
          </p:cNvPr>
          <p:cNvSpPr txBox="1"/>
          <p:nvPr/>
        </p:nvSpPr>
        <p:spPr>
          <a:xfrm>
            <a:off x="1981200" y="14292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  <a:latin typeface="Sitka Text" panose="02000505000000020004" pitchFamily="2" charset="0"/>
                <a:ea typeface="NSimSun" panose="02010609030101010101" pitchFamily="49" charset="-122"/>
                <a:cs typeface="Times New Roman" panose="02020603050405020304" pitchFamily="18" charset="0"/>
              </a:rPr>
              <a:t>АКТУАЛЬНІСТЬ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F5B73B-FD7A-4B74-B4D4-FAE27AA397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812" b="53847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2ED34D-C4B9-4E78-BA48-705FC898DF34}"/>
              </a:ext>
            </a:extLst>
          </p:cNvPr>
          <p:cNvSpPr txBox="1"/>
          <p:nvPr/>
        </p:nvSpPr>
        <p:spPr>
          <a:xfrm>
            <a:off x="527538" y="2875002"/>
            <a:ext cx="8452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66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4CAC3-4232-4066-AEC2-8B9B0D45457A}"/>
              </a:ext>
            </a:extLst>
          </p:cNvPr>
          <p:cNvSpPr txBox="1"/>
          <p:nvPr/>
        </p:nvSpPr>
        <p:spPr>
          <a:xfrm>
            <a:off x="13200185" y="20046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D30A0-5114-49CB-85C5-E43A4FAF4971}"/>
              </a:ext>
            </a:extLst>
          </p:cNvPr>
          <p:cNvSpPr txBox="1"/>
          <p:nvPr/>
        </p:nvSpPr>
        <p:spPr>
          <a:xfrm>
            <a:off x="1800957" y="1377792"/>
            <a:ext cx="845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3978201-931D-4579-B073-77E3DCEC7161}"/>
              </a:ext>
            </a:extLst>
          </p:cNvPr>
          <p:cNvSpPr/>
          <p:nvPr/>
        </p:nvSpPr>
        <p:spPr>
          <a:xfrm>
            <a:off x="3189940" y="865357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dirty="0">
                <a:solidFill>
                  <a:schemeClr val="bg1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 </a:t>
            </a:r>
            <a:endParaRPr lang="uk-UA" sz="4000" dirty="0">
              <a:solidFill>
                <a:schemeClr val="bg1"/>
              </a:solidFill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FEF98341-F98E-4488-BC2B-D62AFB1A145F}"/>
              </a:ext>
            </a:extLst>
          </p:cNvPr>
          <p:cNvCxnSpPr>
            <a:cxnSpLocks/>
          </p:cNvCxnSpPr>
          <p:nvPr/>
        </p:nvCxnSpPr>
        <p:spPr>
          <a:xfrm>
            <a:off x="0" y="6250638"/>
            <a:ext cx="7280030" cy="0"/>
          </a:xfrm>
          <a:prstGeom prst="line">
            <a:avLst/>
          </a:prstGeom>
          <a:ln w="19050">
            <a:solidFill>
              <a:srgbClr val="C840A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28380CA-8BC3-4B63-AA11-48A8C5114EC7}"/>
              </a:ext>
            </a:extLst>
          </p:cNvPr>
          <p:cNvSpPr txBox="1"/>
          <p:nvPr/>
        </p:nvSpPr>
        <p:spPr>
          <a:xfrm>
            <a:off x="164123" y="5411882"/>
            <a:ext cx="86047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  <a:latin typeface="Mistral" panose="03090702030407020403" pitchFamily="66" charset="0"/>
              </a:rPr>
              <a:t>ПРАКТИКА З ДОДАТКОВОЇ КВАЛІФІКАЦІЇ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570CC2-F278-4A27-BDCE-B9410EEB3A68}"/>
              </a:ext>
            </a:extLst>
          </p:cNvPr>
          <p:cNvSpPr txBox="1"/>
          <p:nvPr/>
        </p:nvSpPr>
        <p:spPr>
          <a:xfrm>
            <a:off x="164123" y="544350"/>
            <a:ext cx="119106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 майбутнього керівника студії – виховання майбутнього співака, який має яскраву індивідуальність, різноманітний вокальний репертуар. Основна мета на заняттях у вокальних студіях </a:t>
            </a:r>
            <a:r>
              <a:rPr lang="uk-UA" dirty="0">
                <a:solidFill>
                  <a:schemeClr val="bg1"/>
                </a:solidFill>
              </a:rPr>
              <a:t>–</a:t>
            </a:r>
          </a:p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привити вихованцям такі навики: елементарні основи співацького дихання, висока позиція звучання, опора звуку, легке голосоведіння без форсування, різні атаки звуку, кантиленний та речитативний стиль, голосоведіння </a:t>
            </a:r>
            <a:r>
              <a:rPr lang="de-D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legato, non legato, staccato,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динаміка звуку, співацька артикуляція, чітка дикція, співацька орфоепія, специфічні вокальні прийоми, характерні для  різноманітних жанрів естрадної музики, сценічний рух, сценічна мова, інсценування вокальних творів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14AC627-0263-4C4D-9409-7102358A80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9" b="1204"/>
          <a:stretch/>
        </p:blipFill>
        <p:spPr>
          <a:xfrm>
            <a:off x="2370992" y="2427179"/>
            <a:ext cx="7450016" cy="3001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1342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9446E-6450-49FD-BA8A-DD095B7F54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F8467E1-039F-43A2-8CF1-D67FDB050B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8F6EE6-58FB-4341-A872-9D5C875DD71E}"/>
              </a:ext>
            </a:extLst>
          </p:cNvPr>
          <p:cNvSpPr txBox="1"/>
          <p:nvPr/>
        </p:nvSpPr>
        <p:spPr>
          <a:xfrm>
            <a:off x="1981200" y="14292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  <a:latin typeface="Sitka Text" panose="02000505000000020004" pitchFamily="2" charset="0"/>
                <a:ea typeface="NSimSun" panose="02010609030101010101" pitchFamily="49" charset="-122"/>
                <a:cs typeface="Times New Roman" panose="02020603050405020304" pitchFamily="18" charset="0"/>
              </a:rPr>
              <a:t>АКТУАЛЬНІСТЬ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F5B73B-FD7A-4B74-B4D4-FAE27AA397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812" b="53847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2ED34D-C4B9-4E78-BA48-705FC898DF34}"/>
              </a:ext>
            </a:extLst>
          </p:cNvPr>
          <p:cNvSpPr txBox="1"/>
          <p:nvPr/>
        </p:nvSpPr>
        <p:spPr>
          <a:xfrm>
            <a:off x="527538" y="2875002"/>
            <a:ext cx="8452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66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4CAC3-4232-4066-AEC2-8B9B0D45457A}"/>
              </a:ext>
            </a:extLst>
          </p:cNvPr>
          <p:cNvSpPr txBox="1"/>
          <p:nvPr/>
        </p:nvSpPr>
        <p:spPr>
          <a:xfrm>
            <a:off x="13200185" y="20046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D30A0-5114-49CB-85C5-E43A4FAF4971}"/>
              </a:ext>
            </a:extLst>
          </p:cNvPr>
          <p:cNvSpPr txBox="1"/>
          <p:nvPr/>
        </p:nvSpPr>
        <p:spPr>
          <a:xfrm>
            <a:off x="1800957" y="1377792"/>
            <a:ext cx="845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3978201-931D-4579-B073-77E3DCEC7161}"/>
              </a:ext>
            </a:extLst>
          </p:cNvPr>
          <p:cNvSpPr/>
          <p:nvPr/>
        </p:nvSpPr>
        <p:spPr>
          <a:xfrm>
            <a:off x="3189940" y="865357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dirty="0">
                <a:solidFill>
                  <a:schemeClr val="bg1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 </a:t>
            </a:r>
            <a:endParaRPr lang="uk-UA" sz="4000" dirty="0">
              <a:solidFill>
                <a:schemeClr val="bg1"/>
              </a:solidFill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FEF98341-F98E-4488-BC2B-D62AFB1A145F}"/>
              </a:ext>
            </a:extLst>
          </p:cNvPr>
          <p:cNvCxnSpPr>
            <a:cxnSpLocks/>
          </p:cNvCxnSpPr>
          <p:nvPr/>
        </p:nvCxnSpPr>
        <p:spPr>
          <a:xfrm>
            <a:off x="2455985" y="4152207"/>
            <a:ext cx="7280030" cy="0"/>
          </a:xfrm>
          <a:prstGeom prst="line">
            <a:avLst/>
          </a:prstGeom>
          <a:ln w="19050">
            <a:solidFill>
              <a:srgbClr val="C840A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F06B6EB-825F-46C4-A92C-1F95C8B37397}"/>
              </a:ext>
            </a:extLst>
          </p:cNvPr>
          <p:cNvSpPr txBox="1"/>
          <p:nvPr/>
        </p:nvSpPr>
        <p:spPr>
          <a:xfrm>
            <a:off x="3352805" y="2833439"/>
            <a:ext cx="573258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>
                <a:solidFill>
                  <a:schemeClr val="bg1"/>
                </a:solidFill>
                <a:latin typeface="Mistral" panose="03090702030407020403" pitchFamily="66" charset="0"/>
              </a:rPr>
              <a:t>Дякуємо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15764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9446E-6450-49FD-BA8A-DD095B7F54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F8467E1-039F-43A2-8CF1-D67FDB050B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8F6EE6-58FB-4341-A872-9D5C875DD71E}"/>
              </a:ext>
            </a:extLst>
          </p:cNvPr>
          <p:cNvSpPr txBox="1"/>
          <p:nvPr/>
        </p:nvSpPr>
        <p:spPr>
          <a:xfrm>
            <a:off x="1981200" y="14292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  <a:latin typeface="Sitka Text" panose="02000505000000020004" pitchFamily="2" charset="0"/>
                <a:ea typeface="NSimSun" panose="02010609030101010101" pitchFamily="49" charset="-122"/>
                <a:cs typeface="Times New Roman" panose="02020603050405020304" pitchFamily="18" charset="0"/>
              </a:rPr>
              <a:t>АКТУАЛЬНІСТЬ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F5B73B-FD7A-4B74-B4D4-FAE27AA397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812" b="53847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2ED34D-C4B9-4E78-BA48-705FC898DF34}"/>
              </a:ext>
            </a:extLst>
          </p:cNvPr>
          <p:cNvSpPr txBox="1"/>
          <p:nvPr/>
        </p:nvSpPr>
        <p:spPr>
          <a:xfrm>
            <a:off x="527538" y="2875002"/>
            <a:ext cx="8452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66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4CAC3-4232-4066-AEC2-8B9B0D45457A}"/>
              </a:ext>
            </a:extLst>
          </p:cNvPr>
          <p:cNvSpPr txBox="1"/>
          <p:nvPr/>
        </p:nvSpPr>
        <p:spPr>
          <a:xfrm>
            <a:off x="13200185" y="20046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D30A0-5114-49CB-85C5-E43A4FAF4971}"/>
              </a:ext>
            </a:extLst>
          </p:cNvPr>
          <p:cNvSpPr txBox="1"/>
          <p:nvPr/>
        </p:nvSpPr>
        <p:spPr>
          <a:xfrm>
            <a:off x="1831729" y="1683828"/>
            <a:ext cx="84523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Дедалі частіше на теренах музичного простору набувають популярності заняття з вокалу у  музичних та вокальних студіях. </a:t>
            </a:r>
          </a:p>
          <a:p>
            <a:pPr algn="ctr"/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Навчитись вокальному мистецтву прагнуть не лише діти, а й дорослі</a:t>
            </a:r>
          </a:p>
          <a:p>
            <a:pPr algn="ctr"/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chemeClr val="bg1"/>
              </a:solidFill>
              <a:latin typeface="Times New Roman" panose="02020603050405020304" pitchFamily="18" charset="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  <a:p>
            <a:pPr algn="ctr"/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ea typeface="Microsoft JhengHei Light" panose="020B0304030504040204" pitchFamily="34" charset="-12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У сучасному світі такий вид мистецтва став не просто </a:t>
            </a:r>
            <a:r>
              <a:rPr lang="uk-UA" sz="2000" dirty="0" err="1">
                <a:solidFill>
                  <a:schemeClr val="bg1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хоббі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, а справжньою терапією для людей, які проживають важкі моменти життя через музику</a:t>
            </a:r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10A8AC49-F222-459F-9850-A107D3BE488C}"/>
              </a:ext>
            </a:extLst>
          </p:cNvPr>
          <p:cNvCxnSpPr>
            <a:cxnSpLocks/>
          </p:cNvCxnSpPr>
          <p:nvPr/>
        </p:nvCxnSpPr>
        <p:spPr>
          <a:xfrm>
            <a:off x="1907931" y="3241228"/>
            <a:ext cx="8302869" cy="85114"/>
          </a:xfrm>
          <a:prstGeom prst="line">
            <a:avLst/>
          </a:prstGeom>
          <a:ln w="19050">
            <a:solidFill>
              <a:srgbClr val="C840A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D152FCD-C537-4F25-BD55-E30F3C042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240" y="3509963"/>
            <a:ext cx="16002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B1DFED8-EF60-4AB5-AE0A-F85F2234F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893" y="263503"/>
            <a:ext cx="16002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5F71F1F-E931-4E07-9ECF-CF4604A4EE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08" y="259841"/>
            <a:ext cx="1600200" cy="2847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18568AD-3281-48F6-BD0B-5265694E6E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47" y="3475273"/>
            <a:ext cx="16002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1598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9446E-6450-49FD-BA8A-DD095B7F54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F8467E1-039F-43A2-8CF1-D67FDB050B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8F6EE6-58FB-4341-A872-9D5C875DD71E}"/>
              </a:ext>
            </a:extLst>
          </p:cNvPr>
          <p:cNvSpPr txBox="1"/>
          <p:nvPr/>
        </p:nvSpPr>
        <p:spPr>
          <a:xfrm>
            <a:off x="1981200" y="14292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  <a:latin typeface="Sitka Text" panose="02000505000000020004" pitchFamily="2" charset="0"/>
                <a:ea typeface="NSimSun" panose="02010609030101010101" pitchFamily="49" charset="-122"/>
                <a:cs typeface="Times New Roman" panose="02020603050405020304" pitchFamily="18" charset="0"/>
              </a:rPr>
              <a:t>АКТУАЛЬНІСТЬ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F5B73B-FD7A-4B74-B4D4-FAE27AA397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812" b="53847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2ED34D-C4B9-4E78-BA48-705FC898DF34}"/>
              </a:ext>
            </a:extLst>
          </p:cNvPr>
          <p:cNvSpPr txBox="1"/>
          <p:nvPr/>
        </p:nvSpPr>
        <p:spPr>
          <a:xfrm>
            <a:off x="527538" y="2875002"/>
            <a:ext cx="8452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66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4CAC3-4232-4066-AEC2-8B9B0D45457A}"/>
              </a:ext>
            </a:extLst>
          </p:cNvPr>
          <p:cNvSpPr txBox="1"/>
          <p:nvPr/>
        </p:nvSpPr>
        <p:spPr>
          <a:xfrm>
            <a:off x="13200185" y="20046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D30A0-5114-49CB-85C5-E43A4FAF4971}"/>
              </a:ext>
            </a:extLst>
          </p:cNvPr>
          <p:cNvSpPr txBox="1"/>
          <p:nvPr/>
        </p:nvSpPr>
        <p:spPr>
          <a:xfrm>
            <a:off x="1800957" y="1377792"/>
            <a:ext cx="845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FE089641-2E4C-49D4-B882-9294F26D44D1}"/>
              </a:ext>
            </a:extLst>
          </p:cNvPr>
          <p:cNvSpPr/>
          <p:nvPr/>
        </p:nvSpPr>
        <p:spPr>
          <a:xfrm>
            <a:off x="2209800" y="827157"/>
            <a:ext cx="7772399" cy="2387600"/>
          </a:xfrm>
          <a:prstGeom prst="roundRect">
            <a:avLst/>
          </a:prstGeom>
          <a:noFill/>
          <a:ln w="28575">
            <a:solidFill>
              <a:srgbClr val="C840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840AB"/>
              </a:solidFill>
              <a:highlight>
                <a:srgbClr val="FFFF00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DBC285-EA98-4329-AA39-76AAB8CC343C}"/>
              </a:ext>
            </a:extLst>
          </p:cNvPr>
          <p:cNvSpPr txBox="1"/>
          <p:nvPr/>
        </p:nvSpPr>
        <p:spPr>
          <a:xfrm>
            <a:off x="2414954" y="1029187"/>
            <a:ext cx="75731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Здобувачі освіти Фахового коледжу КОГПА ім. Тараса Шевченка, які обрали спеціальність «Музичне мистецтво», матимуть змогу навчати сучасному вокальному мистецтву молодь у вокальних студіях, стати керівниками таких закладів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EF468C-55C3-4173-BF25-7345AA0325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89" y="3307933"/>
            <a:ext cx="1780443" cy="317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D1D5BB-09C5-44BD-905E-0743F5420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733" y="3332585"/>
            <a:ext cx="1780442" cy="3179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C47D695-D252-457E-8F34-2AB3D76696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657" y="3357785"/>
            <a:ext cx="1780441" cy="3179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5940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9446E-6450-49FD-BA8A-DD095B7F54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F8467E1-039F-43A2-8CF1-D67FDB050B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8F6EE6-58FB-4341-A872-9D5C875DD71E}"/>
              </a:ext>
            </a:extLst>
          </p:cNvPr>
          <p:cNvSpPr txBox="1"/>
          <p:nvPr/>
        </p:nvSpPr>
        <p:spPr>
          <a:xfrm>
            <a:off x="1981200" y="14292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  <a:latin typeface="Sitka Text" panose="02000505000000020004" pitchFamily="2" charset="0"/>
                <a:ea typeface="NSimSun" panose="02010609030101010101" pitchFamily="49" charset="-122"/>
                <a:cs typeface="Times New Roman" panose="02020603050405020304" pitchFamily="18" charset="0"/>
              </a:rPr>
              <a:t>АКТУАЛЬНІСТЬ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F5B73B-FD7A-4B74-B4D4-FAE27AA397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812" b="53847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2ED34D-C4B9-4E78-BA48-705FC898DF34}"/>
              </a:ext>
            </a:extLst>
          </p:cNvPr>
          <p:cNvSpPr txBox="1"/>
          <p:nvPr/>
        </p:nvSpPr>
        <p:spPr>
          <a:xfrm>
            <a:off x="1869830" y="2284786"/>
            <a:ext cx="8452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66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4CAC3-4232-4066-AEC2-8B9B0D45457A}"/>
              </a:ext>
            </a:extLst>
          </p:cNvPr>
          <p:cNvSpPr txBox="1"/>
          <p:nvPr/>
        </p:nvSpPr>
        <p:spPr>
          <a:xfrm>
            <a:off x="13200185" y="20046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D30A0-5114-49CB-85C5-E43A4FAF4971}"/>
              </a:ext>
            </a:extLst>
          </p:cNvPr>
          <p:cNvSpPr txBox="1"/>
          <p:nvPr/>
        </p:nvSpPr>
        <p:spPr>
          <a:xfrm>
            <a:off x="1800957" y="1377792"/>
            <a:ext cx="845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499769D4-DECB-4001-B430-C079BE4DE8F9}"/>
              </a:ext>
            </a:extLst>
          </p:cNvPr>
          <p:cNvSpPr/>
          <p:nvPr/>
        </p:nvSpPr>
        <p:spPr>
          <a:xfrm>
            <a:off x="1453661" y="154541"/>
            <a:ext cx="921433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Додаткова кваліфікація </a:t>
            </a:r>
          </a:p>
          <a:p>
            <a:pPr algn="ctr"/>
            <a:r>
              <a:rPr lang="uk-UA" sz="4800" dirty="0">
                <a:solidFill>
                  <a:schemeClr val="bg1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«Керівник вокальної студії»</a:t>
            </a:r>
          </a:p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передбачає вивчення таких освітніх компонентів: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FAE8D4-B8C7-4473-B061-FF955443A23F}"/>
              </a:ext>
            </a:extLst>
          </p:cNvPr>
          <p:cNvSpPr txBox="1"/>
          <p:nvPr/>
        </p:nvSpPr>
        <p:spPr>
          <a:xfrm>
            <a:off x="2316771" y="1724201"/>
            <a:ext cx="74207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Естрадний вокал</a:t>
            </a:r>
          </a:p>
          <a:p>
            <a:endParaRPr lang="uk-UA" sz="24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uk-UA" sz="2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Акторська майстерність та сценічна культура</a:t>
            </a:r>
          </a:p>
          <a:p>
            <a:pPr algn="ctr"/>
            <a:endParaRPr lang="uk-UA" sz="24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uk-UA" sz="2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Аранжування вокально-хорових творів</a:t>
            </a:r>
          </a:p>
          <a:p>
            <a:pPr algn="ctr"/>
            <a:endParaRPr lang="uk-UA" sz="24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uk-UA" sz="2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Сучасне музичне мистецтво</a:t>
            </a:r>
          </a:p>
          <a:p>
            <a:pPr algn="ctr"/>
            <a:endParaRPr lang="uk-UA" sz="24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uk-UA" sz="2400" dirty="0">
                <a:solidFill>
                  <a:schemeClr val="bg1"/>
                </a:solidFill>
                <a:latin typeface="Bahnschrift Condensed" panose="020B0502040204020203" pitchFamily="34" charset="0"/>
              </a:rPr>
              <a:t>Методика навчання естрадного вокалу</a:t>
            </a:r>
          </a:p>
          <a:p>
            <a:pPr algn="ctr"/>
            <a:endParaRPr lang="uk-UA" sz="2400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  <a:p>
            <a:pPr algn="ctr"/>
            <a:r>
              <a:rPr lang="uk-UA" sz="2400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Практика з додаткової кваліфікації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DA16B1BF-D061-45E9-936E-E12BB5212CD7}"/>
              </a:ext>
            </a:extLst>
          </p:cNvPr>
          <p:cNvSpPr/>
          <p:nvPr/>
        </p:nvSpPr>
        <p:spPr>
          <a:xfrm>
            <a:off x="3840772" y="3878452"/>
            <a:ext cx="4372707" cy="466764"/>
          </a:xfrm>
          <a:prstGeom prst="roundRect">
            <a:avLst/>
          </a:prstGeom>
          <a:noFill/>
          <a:ln w="19050">
            <a:solidFill>
              <a:srgbClr val="C840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840AB"/>
              </a:solidFill>
            </a:endParaRPr>
          </a:p>
        </p:txBody>
      </p: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CC017F34-D910-4A42-BA98-12F8CC2BBBEE}"/>
              </a:ext>
            </a:extLst>
          </p:cNvPr>
          <p:cNvSpPr/>
          <p:nvPr/>
        </p:nvSpPr>
        <p:spPr>
          <a:xfrm>
            <a:off x="3840772" y="1690779"/>
            <a:ext cx="4372707" cy="466764"/>
          </a:xfrm>
          <a:prstGeom prst="roundRect">
            <a:avLst/>
          </a:prstGeom>
          <a:noFill/>
          <a:ln w="19050">
            <a:solidFill>
              <a:srgbClr val="C840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840AB"/>
              </a:solidFill>
            </a:endParaRPr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40B2AF97-0A6B-4D30-9B70-30DB5A2E7918}"/>
              </a:ext>
            </a:extLst>
          </p:cNvPr>
          <p:cNvSpPr/>
          <p:nvPr/>
        </p:nvSpPr>
        <p:spPr>
          <a:xfrm>
            <a:off x="3235568" y="2440585"/>
            <a:ext cx="5720861" cy="466764"/>
          </a:xfrm>
          <a:prstGeom prst="roundRect">
            <a:avLst/>
          </a:prstGeom>
          <a:noFill/>
          <a:ln w="19050">
            <a:solidFill>
              <a:srgbClr val="C840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840AB"/>
              </a:solidFill>
            </a:endParaRP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E99CCDD2-A3E4-48AA-B2A5-E0BC5AF72767}"/>
              </a:ext>
            </a:extLst>
          </p:cNvPr>
          <p:cNvSpPr/>
          <p:nvPr/>
        </p:nvSpPr>
        <p:spPr>
          <a:xfrm>
            <a:off x="3776296" y="3159197"/>
            <a:ext cx="4651131" cy="466764"/>
          </a:xfrm>
          <a:prstGeom prst="roundRect">
            <a:avLst/>
          </a:prstGeom>
          <a:noFill/>
          <a:ln w="19050">
            <a:solidFill>
              <a:srgbClr val="C840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840AB"/>
              </a:solidFill>
            </a:endParaRP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:a16="http://schemas.microsoft.com/office/drawing/2014/main" id="{670F6418-1AA4-43FA-A5AA-2DCA039DD0B8}"/>
              </a:ext>
            </a:extLst>
          </p:cNvPr>
          <p:cNvSpPr/>
          <p:nvPr/>
        </p:nvSpPr>
        <p:spPr>
          <a:xfrm>
            <a:off x="3702291" y="4622818"/>
            <a:ext cx="4787414" cy="466764"/>
          </a:xfrm>
          <a:prstGeom prst="roundRect">
            <a:avLst/>
          </a:prstGeom>
          <a:noFill/>
          <a:ln w="19050">
            <a:solidFill>
              <a:srgbClr val="C840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840AB"/>
              </a:solidFill>
            </a:endParaRPr>
          </a:p>
        </p:txBody>
      </p:sp>
      <p:sp>
        <p:nvSpPr>
          <p:cNvPr id="17" name="Прямокутник: округлені кути 16">
            <a:extLst>
              <a:ext uri="{FF2B5EF4-FFF2-40B4-BE49-F238E27FC236}">
                <a16:creationId xmlns:a16="http://schemas.microsoft.com/office/drawing/2014/main" id="{A55740EC-68A5-4AD7-BB4F-3DF076586311}"/>
              </a:ext>
            </a:extLst>
          </p:cNvPr>
          <p:cNvSpPr/>
          <p:nvPr/>
        </p:nvSpPr>
        <p:spPr>
          <a:xfrm>
            <a:off x="4114800" y="5378602"/>
            <a:ext cx="3997569" cy="466764"/>
          </a:xfrm>
          <a:prstGeom prst="roundRect">
            <a:avLst/>
          </a:prstGeom>
          <a:noFill/>
          <a:ln w="19050">
            <a:solidFill>
              <a:srgbClr val="C840A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>
              <a:solidFill>
                <a:srgbClr val="C840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546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9446E-6450-49FD-BA8A-DD095B7F54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F8467E1-039F-43A2-8CF1-D67FDB050B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8F6EE6-58FB-4341-A872-9D5C875DD71E}"/>
              </a:ext>
            </a:extLst>
          </p:cNvPr>
          <p:cNvSpPr txBox="1"/>
          <p:nvPr/>
        </p:nvSpPr>
        <p:spPr>
          <a:xfrm>
            <a:off x="1981200" y="14292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  <a:latin typeface="Sitka Text" panose="02000505000000020004" pitchFamily="2" charset="0"/>
                <a:ea typeface="NSimSun" panose="02010609030101010101" pitchFamily="49" charset="-122"/>
                <a:cs typeface="Times New Roman" panose="02020603050405020304" pitchFamily="18" charset="0"/>
              </a:rPr>
              <a:t>АКТУАЛЬНІСТЬ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F5B73B-FD7A-4B74-B4D4-FAE27AA397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812" b="5384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2ED34D-C4B9-4E78-BA48-705FC898DF34}"/>
              </a:ext>
            </a:extLst>
          </p:cNvPr>
          <p:cNvSpPr txBox="1"/>
          <p:nvPr/>
        </p:nvSpPr>
        <p:spPr>
          <a:xfrm>
            <a:off x="527538" y="2875002"/>
            <a:ext cx="8452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66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4CAC3-4232-4066-AEC2-8B9B0D45457A}"/>
              </a:ext>
            </a:extLst>
          </p:cNvPr>
          <p:cNvSpPr txBox="1"/>
          <p:nvPr/>
        </p:nvSpPr>
        <p:spPr>
          <a:xfrm>
            <a:off x="13200185" y="20046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D30A0-5114-49CB-85C5-E43A4FAF4971}"/>
              </a:ext>
            </a:extLst>
          </p:cNvPr>
          <p:cNvSpPr txBox="1"/>
          <p:nvPr/>
        </p:nvSpPr>
        <p:spPr>
          <a:xfrm>
            <a:off x="1800957" y="1377792"/>
            <a:ext cx="845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AFC22F6D-CD88-43CE-BE13-27C98C99F690}"/>
              </a:ext>
            </a:extLst>
          </p:cNvPr>
          <p:cNvSpPr/>
          <p:nvPr/>
        </p:nvSpPr>
        <p:spPr>
          <a:xfrm>
            <a:off x="1034419" y="486103"/>
            <a:ext cx="40350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  <a:latin typeface="Mistral" panose="03090702030407020403" pitchFamily="66" charset="0"/>
                <a:ea typeface="NSimSun" panose="02010609030101010101" pitchFamily="49" charset="-122"/>
                <a:cs typeface="Times New Roman" panose="02020603050405020304" pitchFamily="18" charset="0"/>
              </a:rPr>
              <a:t>ЕСТРАДНИЙ ВОКАЛ</a:t>
            </a:r>
            <a:endParaRPr lang="uk-UA" sz="4400" dirty="0">
              <a:latin typeface="Mistral" panose="03090702030407020403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150EFB-3B32-4B1A-9511-2CE4E707D33A}"/>
              </a:ext>
            </a:extLst>
          </p:cNvPr>
          <p:cNvSpPr txBox="1"/>
          <p:nvPr/>
        </p:nvSpPr>
        <p:spPr>
          <a:xfrm>
            <a:off x="1034419" y="1200867"/>
            <a:ext cx="105273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сучасній музиці естрадний спів займає особливе місце. На відміну від класичного вокалу, який розвивався на основі духовної музики, естрадний спів виник із побутового фольклору різних культур та відрізняється різноманіттям форм і напрямків. Навіть фахівці іноді не можуть точно класифікувати різні стилістичні напрями джазової, рок і поп музики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cxnSp>
        <p:nvCxnSpPr>
          <p:cNvPr id="16" name="Пряма сполучна лінія 15">
            <a:extLst>
              <a:ext uri="{FF2B5EF4-FFF2-40B4-BE49-F238E27FC236}">
                <a16:creationId xmlns:a16="http://schemas.microsoft.com/office/drawing/2014/main" id="{53DE290A-B4B5-475F-BC56-43CB2F52314B}"/>
              </a:ext>
            </a:extLst>
          </p:cNvPr>
          <p:cNvCxnSpPr>
            <a:cxnSpLocks/>
          </p:cNvCxnSpPr>
          <p:nvPr/>
        </p:nvCxnSpPr>
        <p:spPr>
          <a:xfrm>
            <a:off x="4911970" y="1122363"/>
            <a:ext cx="7280030" cy="0"/>
          </a:xfrm>
          <a:prstGeom prst="line">
            <a:avLst/>
          </a:prstGeom>
          <a:ln w="19050">
            <a:solidFill>
              <a:srgbClr val="C840A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53C0E42-D1E5-4EA3-9205-E65600E320B6}"/>
              </a:ext>
            </a:extLst>
          </p:cNvPr>
          <p:cNvSpPr txBox="1"/>
          <p:nvPr/>
        </p:nvSpPr>
        <p:spPr>
          <a:xfrm>
            <a:off x="1217003" y="3891310"/>
            <a:ext cx="6554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Основним завданнями курсу є оволодіння здобувачами фахової передвищої освіти естрадною манерою співу</a:t>
            </a:r>
          </a:p>
        </p:txBody>
      </p:sp>
      <p:sp>
        <p:nvSpPr>
          <p:cNvPr id="18" name="Прямокутник: округлені кути 17">
            <a:extLst>
              <a:ext uri="{FF2B5EF4-FFF2-40B4-BE49-F238E27FC236}">
                <a16:creationId xmlns:a16="http://schemas.microsoft.com/office/drawing/2014/main" id="{1E6ACCDE-B6CA-4B22-80E5-0B30BF1A4E74}"/>
              </a:ext>
            </a:extLst>
          </p:cNvPr>
          <p:cNvSpPr/>
          <p:nvPr/>
        </p:nvSpPr>
        <p:spPr>
          <a:xfrm>
            <a:off x="1260230" y="3707406"/>
            <a:ext cx="6604486" cy="1034641"/>
          </a:xfrm>
          <a:prstGeom prst="roundRect">
            <a:avLst/>
          </a:prstGeom>
          <a:noFill/>
          <a:ln w="28575">
            <a:solidFill>
              <a:srgbClr val="C840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840AB"/>
              </a:solidFill>
              <a:highlight>
                <a:srgbClr val="FFFF00"/>
              </a:highlight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0F50DEA-0547-46BA-A78C-4085EF44B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8277" y="76193"/>
            <a:ext cx="3352807" cy="67056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08244CF-2AEE-4580-AF63-0E2B08D12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6339" y="3170378"/>
            <a:ext cx="1987709" cy="3549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8133F1F-2011-4991-9FE3-AD12C85EB0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485" y="2156371"/>
            <a:ext cx="2124811" cy="3794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6268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9446E-6450-49FD-BA8A-DD095B7F54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F8467E1-039F-43A2-8CF1-D67FDB050B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8F6EE6-58FB-4341-A872-9D5C875DD71E}"/>
              </a:ext>
            </a:extLst>
          </p:cNvPr>
          <p:cNvSpPr txBox="1"/>
          <p:nvPr/>
        </p:nvSpPr>
        <p:spPr>
          <a:xfrm>
            <a:off x="1981200" y="14292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  <a:latin typeface="Sitka Text" panose="02000505000000020004" pitchFamily="2" charset="0"/>
                <a:ea typeface="NSimSun" panose="02010609030101010101" pitchFamily="49" charset="-122"/>
                <a:cs typeface="Times New Roman" panose="02020603050405020304" pitchFamily="18" charset="0"/>
              </a:rPr>
              <a:t>АКТУАЛЬНІСТЬ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F5B73B-FD7A-4B74-B4D4-FAE27AA397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812" b="53847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2ED34D-C4B9-4E78-BA48-705FC898DF34}"/>
              </a:ext>
            </a:extLst>
          </p:cNvPr>
          <p:cNvSpPr txBox="1"/>
          <p:nvPr/>
        </p:nvSpPr>
        <p:spPr>
          <a:xfrm>
            <a:off x="527538" y="2875002"/>
            <a:ext cx="8452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66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4CAC3-4232-4066-AEC2-8B9B0D45457A}"/>
              </a:ext>
            </a:extLst>
          </p:cNvPr>
          <p:cNvSpPr txBox="1"/>
          <p:nvPr/>
        </p:nvSpPr>
        <p:spPr>
          <a:xfrm>
            <a:off x="13200185" y="20046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D30A0-5114-49CB-85C5-E43A4FAF4971}"/>
              </a:ext>
            </a:extLst>
          </p:cNvPr>
          <p:cNvSpPr txBox="1"/>
          <p:nvPr/>
        </p:nvSpPr>
        <p:spPr>
          <a:xfrm>
            <a:off x="1800957" y="1377792"/>
            <a:ext cx="845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99CDAD3-1F8C-49CA-89DE-905A55DC00EB}"/>
              </a:ext>
            </a:extLst>
          </p:cNvPr>
          <p:cNvSpPr/>
          <p:nvPr/>
        </p:nvSpPr>
        <p:spPr>
          <a:xfrm>
            <a:off x="5791200" y="364637"/>
            <a:ext cx="6096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4400" dirty="0">
                <a:solidFill>
                  <a:schemeClr val="bg1"/>
                </a:solidFill>
                <a:latin typeface="Mistral" panose="03090702030407020403" pitchFamily="66" charset="0"/>
                <a:ea typeface="NSimSun" panose="02010609030101010101" pitchFamily="49" charset="-122"/>
                <a:cs typeface="Times New Roman" panose="02020603050405020304" pitchFamily="18" charset="0"/>
              </a:rPr>
              <a:t>АКТОРСЬКА МАЙСТЕРНІСТЬ </a:t>
            </a:r>
          </a:p>
          <a:p>
            <a:pPr algn="ctr"/>
            <a:r>
              <a:rPr lang="uk-UA" sz="4400" dirty="0">
                <a:solidFill>
                  <a:schemeClr val="bg1"/>
                </a:solidFill>
                <a:latin typeface="Mistral" panose="03090702030407020403" pitchFamily="66" charset="0"/>
                <a:ea typeface="NSimSun" panose="02010609030101010101" pitchFamily="49" charset="-122"/>
                <a:cs typeface="Times New Roman" panose="02020603050405020304" pitchFamily="18" charset="0"/>
              </a:rPr>
              <a:t>ТА СЦЕНІЧНА КУЛЬТУРА</a:t>
            </a:r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5ACDA483-92FC-40C8-9401-5A527AC75F1F}"/>
              </a:ext>
            </a:extLst>
          </p:cNvPr>
          <p:cNvCxnSpPr>
            <a:cxnSpLocks/>
          </p:cNvCxnSpPr>
          <p:nvPr/>
        </p:nvCxnSpPr>
        <p:spPr>
          <a:xfrm>
            <a:off x="0" y="1748448"/>
            <a:ext cx="7138875" cy="0"/>
          </a:xfrm>
          <a:prstGeom prst="line">
            <a:avLst/>
          </a:prstGeom>
          <a:ln w="19050">
            <a:solidFill>
              <a:srgbClr val="C840A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0ADFBEB-E579-4658-9D22-C705780418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073" y="4571919"/>
            <a:ext cx="4223541" cy="243959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17AE924-53BC-4A8E-96B4-E164E271B343}"/>
              </a:ext>
            </a:extLst>
          </p:cNvPr>
          <p:cNvSpPr txBox="1"/>
          <p:nvPr/>
        </p:nvSpPr>
        <p:spPr>
          <a:xfrm>
            <a:off x="527538" y="2060607"/>
            <a:ext cx="10574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Навчальна дисципліна спрямована на підготовку провідних спеціалістів з музичного мистецтва. Підготовка з акторської майстерності уможливлює розвиток у майбутніх керівників вокальної студії художнього мислення та артистичності; виховує індивідуальне авторське образне бачення; допомагає у створення власних естрадних номерів. У процесі опанування курсом здобувачі освіти засвоять основні елементи акторської техніки, методологію та техніки роботи у контексті акторського мистецтва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DB4DCB8-139D-43D7-8366-404B060450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816" y="4106644"/>
            <a:ext cx="4337058" cy="2439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72248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9446E-6450-49FD-BA8A-DD095B7F54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F8467E1-039F-43A2-8CF1-D67FDB050B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8F6EE6-58FB-4341-A872-9D5C875DD71E}"/>
              </a:ext>
            </a:extLst>
          </p:cNvPr>
          <p:cNvSpPr txBox="1"/>
          <p:nvPr/>
        </p:nvSpPr>
        <p:spPr>
          <a:xfrm>
            <a:off x="1981200" y="14292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  <a:latin typeface="Sitka Text" panose="02000505000000020004" pitchFamily="2" charset="0"/>
                <a:ea typeface="NSimSun" panose="02010609030101010101" pitchFamily="49" charset="-122"/>
                <a:cs typeface="Times New Roman" panose="02020603050405020304" pitchFamily="18" charset="0"/>
              </a:rPr>
              <a:t>АКТУАЛЬНІСТЬ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F5B73B-FD7A-4B74-B4D4-FAE27AA397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812" b="53847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2ED34D-C4B9-4E78-BA48-705FC898DF34}"/>
              </a:ext>
            </a:extLst>
          </p:cNvPr>
          <p:cNvSpPr txBox="1"/>
          <p:nvPr/>
        </p:nvSpPr>
        <p:spPr>
          <a:xfrm>
            <a:off x="527538" y="2875002"/>
            <a:ext cx="8452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66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4CAC3-4232-4066-AEC2-8B9B0D45457A}"/>
              </a:ext>
            </a:extLst>
          </p:cNvPr>
          <p:cNvSpPr txBox="1"/>
          <p:nvPr/>
        </p:nvSpPr>
        <p:spPr>
          <a:xfrm>
            <a:off x="13200185" y="20046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D30A0-5114-49CB-85C5-E43A4FAF4971}"/>
              </a:ext>
            </a:extLst>
          </p:cNvPr>
          <p:cNvSpPr txBox="1"/>
          <p:nvPr/>
        </p:nvSpPr>
        <p:spPr>
          <a:xfrm>
            <a:off x="1800957" y="1377792"/>
            <a:ext cx="845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DADEED3F-9729-4B26-9F7C-FE7E2877677D}"/>
              </a:ext>
            </a:extLst>
          </p:cNvPr>
          <p:cNvSpPr/>
          <p:nvPr/>
        </p:nvSpPr>
        <p:spPr>
          <a:xfrm>
            <a:off x="1382239" y="425018"/>
            <a:ext cx="90172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dirty="0">
                <a:solidFill>
                  <a:schemeClr val="bg1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АРАНЖУВАННЯ ВОКАЛЬНО-ХОРОВИХ ТВОРІВ</a:t>
            </a:r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8F9559B8-A3F0-4317-9019-DD2AC48740EF}"/>
              </a:ext>
            </a:extLst>
          </p:cNvPr>
          <p:cNvCxnSpPr>
            <a:cxnSpLocks/>
          </p:cNvCxnSpPr>
          <p:nvPr/>
        </p:nvCxnSpPr>
        <p:spPr>
          <a:xfrm>
            <a:off x="2121877" y="1281893"/>
            <a:ext cx="7537938" cy="0"/>
          </a:xfrm>
          <a:prstGeom prst="line">
            <a:avLst/>
          </a:prstGeom>
          <a:ln w="19050">
            <a:solidFill>
              <a:srgbClr val="C840A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5E556FA-6FFD-4DE0-953A-80634ED342B6}"/>
              </a:ext>
            </a:extLst>
          </p:cNvPr>
          <p:cNvSpPr txBox="1"/>
          <p:nvPr/>
        </p:nvSpPr>
        <p:spPr>
          <a:xfrm>
            <a:off x="194896" y="5018543"/>
            <a:ext cx="11664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 вивчення навчальної дисципліни «Аранжування вокально-хорових творів» є формування у майбутніх фахівців системи композиційних знань, методів і прийомів у зміні хорової фактури; ознайомлення з теоретичними основами перекладень хорових творів і з кращими зразками обробок світової та вітчизняної хорової культури; здатності до створення сучасних аранжувань вокально-хорових творів для різного складу виконавців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65AEAF1-E2F4-407C-A728-667CA91EAA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08"/>
          <a:stretch/>
        </p:blipFill>
        <p:spPr>
          <a:xfrm>
            <a:off x="6821359" y="1122363"/>
            <a:ext cx="3581408" cy="39914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E8866F9-3AC7-421D-B70C-788066E34FF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78"/>
          <a:stretch/>
        </p:blipFill>
        <p:spPr>
          <a:xfrm>
            <a:off x="4203444" y="1159731"/>
            <a:ext cx="3581408" cy="396325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EF75F3-B008-4C05-8CAB-5155190CB3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37"/>
          <a:stretch/>
        </p:blipFill>
        <p:spPr>
          <a:xfrm>
            <a:off x="1450718" y="1230635"/>
            <a:ext cx="3581408" cy="382144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86E0468-4A1E-49D8-BFF4-76F0BC3A73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93"/>
          <a:stretch/>
        </p:blipFill>
        <p:spPr>
          <a:xfrm>
            <a:off x="3210911" y="1712232"/>
            <a:ext cx="5374542" cy="3214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50170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9446E-6450-49FD-BA8A-DD095B7F54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F8467E1-039F-43A2-8CF1-D67FDB050B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8F6EE6-58FB-4341-A872-9D5C875DD71E}"/>
              </a:ext>
            </a:extLst>
          </p:cNvPr>
          <p:cNvSpPr txBox="1"/>
          <p:nvPr/>
        </p:nvSpPr>
        <p:spPr>
          <a:xfrm>
            <a:off x="1981200" y="14292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  <a:latin typeface="Sitka Text" panose="02000505000000020004" pitchFamily="2" charset="0"/>
                <a:ea typeface="NSimSun" panose="02010609030101010101" pitchFamily="49" charset="-122"/>
                <a:cs typeface="Times New Roman" panose="02020603050405020304" pitchFamily="18" charset="0"/>
              </a:rPr>
              <a:t>АКТУАЛЬНІСТЬ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F5B73B-FD7A-4B74-B4D4-FAE27AA397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812" b="53847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2ED34D-C4B9-4E78-BA48-705FC898DF34}"/>
              </a:ext>
            </a:extLst>
          </p:cNvPr>
          <p:cNvSpPr txBox="1"/>
          <p:nvPr/>
        </p:nvSpPr>
        <p:spPr>
          <a:xfrm>
            <a:off x="527538" y="2875002"/>
            <a:ext cx="8452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66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4CAC3-4232-4066-AEC2-8B9B0D45457A}"/>
              </a:ext>
            </a:extLst>
          </p:cNvPr>
          <p:cNvSpPr txBox="1"/>
          <p:nvPr/>
        </p:nvSpPr>
        <p:spPr>
          <a:xfrm>
            <a:off x="13200185" y="20046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D30A0-5114-49CB-85C5-E43A4FAF4971}"/>
              </a:ext>
            </a:extLst>
          </p:cNvPr>
          <p:cNvSpPr txBox="1"/>
          <p:nvPr/>
        </p:nvSpPr>
        <p:spPr>
          <a:xfrm>
            <a:off x="1800957" y="1377792"/>
            <a:ext cx="845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3978201-931D-4579-B073-77E3DCEC7161}"/>
              </a:ext>
            </a:extLst>
          </p:cNvPr>
          <p:cNvSpPr/>
          <p:nvPr/>
        </p:nvSpPr>
        <p:spPr>
          <a:xfrm>
            <a:off x="124999" y="865357"/>
            <a:ext cx="645561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dirty="0">
                <a:solidFill>
                  <a:schemeClr val="bg1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СУЧАСНЕ МУЗИЧНЕ МИСТЕЦТВО</a:t>
            </a:r>
            <a:endParaRPr lang="uk-UA" sz="4000" dirty="0">
              <a:solidFill>
                <a:schemeClr val="bg1"/>
              </a:solidFill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FEF98341-F98E-4488-BC2B-D62AFB1A145F}"/>
              </a:ext>
            </a:extLst>
          </p:cNvPr>
          <p:cNvCxnSpPr>
            <a:cxnSpLocks/>
          </p:cNvCxnSpPr>
          <p:nvPr/>
        </p:nvCxnSpPr>
        <p:spPr>
          <a:xfrm>
            <a:off x="0" y="1643469"/>
            <a:ext cx="7280030" cy="0"/>
          </a:xfrm>
          <a:prstGeom prst="line">
            <a:avLst/>
          </a:prstGeom>
          <a:ln w="19050">
            <a:solidFill>
              <a:srgbClr val="C840A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3664B0A0-9A37-4BAA-9FEA-FA5F871AD926}"/>
              </a:ext>
            </a:extLst>
          </p:cNvPr>
          <p:cNvSpPr txBox="1"/>
          <p:nvPr/>
        </p:nvSpPr>
        <p:spPr>
          <a:xfrm>
            <a:off x="216878" y="2030280"/>
            <a:ext cx="114475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Звукова палітра, зміст, стиль сучасної музики викликає у слухача неоднозначну реакцію, точніше – величезний діапазон почуттів, широку градацію чуттєвого реагування: від безумовного несприйняття незвичних гармоній до цікавості і глибоких роздумів про них. </a:t>
            </a:r>
          </a:p>
          <a:p>
            <a:pPr algn="ctr"/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Справді, сучасна музика нерідко сильно вражає, можна навіть сказати, шокує, активно впливаючи на слухачів, які під час сприймання неочікуваних мелодійних побудов відчувають схвильованість, збентеженість, неспокій.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2027A5B-12FF-41E6-B49E-8B8517EA3A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33"/>
          <a:stretch/>
        </p:blipFill>
        <p:spPr>
          <a:xfrm>
            <a:off x="4854374" y="3126474"/>
            <a:ext cx="1807921" cy="226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ED8CCAD-3B26-40D9-B409-9440EC51F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815" y="3138050"/>
            <a:ext cx="3655897" cy="2224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637E729-54A3-4E3D-8557-83E3B3ED809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6"/>
          <a:stretch/>
        </p:blipFill>
        <p:spPr>
          <a:xfrm>
            <a:off x="933470" y="3138050"/>
            <a:ext cx="3547555" cy="2243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9885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9446E-6450-49FD-BA8A-DD095B7F54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F8467E1-039F-43A2-8CF1-D67FDB050B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8F6EE6-58FB-4341-A872-9D5C875DD71E}"/>
              </a:ext>
            </a:extLst>
          </p:cNvPr>
          <p:cNvSpPr txBox="1"/>
          <p:nvPr/>
        </p:nvSpPr>
        <p:spPr>
          <a:xfrm>
            <a:off x="1981200" y="1429200"/>
            <a:ext cx="944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  <a:latin typeface="Sitka Text" panose="02000505000000020004" pitchFamily="2" charset="0"/>
                <a:ea typeface="NSimSun" panose="02010609030101010101" pitchFamily="49" charset="-122"/>
                <a:cs typeface="Times New Roman" panose="02020603050405020304" pitchFamily="18" charset="0"/>
              </a:rPr>
              <a:t>АКТУАЛЬНІСТЬ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F5B73B-FD7A-4B74-B4D4-FAE27AA3975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812" b="53847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C2ED34D-C4B9-4E78-BA48-705FC898DF34}"/>
              </a:ext>
            </a:extLst>
          </p:cNvPr>
          <p:cNvSpPr txBox="1"/>
          <p:nvPr/>
        </p:nvSpPr>
        <p:spPr>
          <a:xfrm>
            <a:off x="527538" y="2875002"/>
            <a:ext cx="84523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6600" dirty="0">
              <a:solidFill>
                <a:schemeClr val="bg1"/>
              </a:solidFill>
              <a:latin typeface="Mistral" panose="03090702030407020403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F4CAC3-4232-4066-AEC2-8B9B0D45457A}"/>
              </a:ext>
            </a:extLst>
          </p:cNvPr>
          <p:cNvSpPr txBox="1"/>
          <p:nvPr/>
        </p:nvSpPr>
        <p:spPr>
          <a:xfrm>
            <a:off x="13200185" y="20046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D30A0-5114-49CB-85C5-E43A4FAF4971}"/>
              </a:ext>
            </a:extLst>
          </p:cNvPr>
          <p:cNvSpPr txBox="1"/>
          <p:nvPr/>
        </p:nvSpPr>
        <p:spPr>
          <a:xfrm>
            <a:off x="1800957" y="1377792"/>
            <a:ext cx="8452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ea typeface="Microsoft JhengHei Light" panose="020B0304030504040204" pitchFamily="34" charset="-12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E3978201-931D-4579-B073-77E3DCEC7161}"/>
              </a:ext>
            </a:extLst>
          </p:cNvPr>
          <p:cNvSpPr/>
          <p:nvPr/>
        </p:nvSpPr>
        <p:spPr>
          <a:xfrm>
            <a:off x="3189940" y="865357"/>
            <a:ext cx="325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4400" dirty="0">
                <a:solidFill>
                  <a:schemeClr val="bg1"/>
                </a:solidFill>
                <a:latin typeface="Mistral" panose="03090702030407020403" pitchFamily="66" charset="0"/>
                <a:cs typeface="Times New Roman" panose="02020603050405020304" pitchFamily="18" charset="0"/>
              </a:rPr>
              <a:t> </a:t>
            </a:r>
            <a:endParaRPr lang="uk-UA" sz="4000" dirty="0">
              <a:solidFill>
                <a:schemeClr val="bg1"/>
              </a:solidFill>
              <a:latin typeface="Mistral" panose="03090702030407020403" pitchFamily="66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 сполучна лінія 9">
            <a:extLst>
              <a:ext uri="{FF2B5EF4-FFF2-40B4-BE49-F238E27FC236}">
                <a16:creationId xmlns:a16="http://schemas.microsoft.com/office/drawing/2014/main" id="{FEF98341-F98E-4488-BC2B-D62AFB1A145F}"/>
              </a:ext>
            </a:extLst>
          </p:cNvPr>
          <p:cNvCxnSpPr>
            <a:cxnSpLocks/>
          </p:cNvCxnSpPr>
          <p:nvPr/>
        </p:nvCxnSpPr>
        <p:spPr>
          <a:xfrm>
            <a:off x="-1" y="1598008"/>
            <a:ext cx="8499231" cy="26174"/>
          </a:xfrm>
          <a:prstGeom prst="line">
            <a:avLst/>
          </a:prstGeom>
          <a:ln w="19050">
            <a:solidFill>
              <a:srgbClr val="C840AB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9D26ABE-E98F-4538-BB6E-33E2C222ABDF}"/>
              </a:ext>
            </a:extLst>
          </p:cNvPr>
          <p:cNvSpPr txBox="1"/>
          <p:nvPr/>
        </p:nvSpPr>
        <p:spPr>
          <a:xfrm>
            <a:off x="2677259" y="803333"/>
            <a:ext cx="9694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>
                <a:solidFill>
                  <a:schemeClr val="bg1"/>
                </a:solidFill>
                <a:latin typeface="Mistral" panose="03090702030407020403" pitchFamily="66" charset="0"/>
              </a:rPr>
              <a:t>МЕТОДИКА НАВЧАННЯ ЕСТРАДНОГО ВОКАЛУ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96D9F6-651E-4EEC-A791-6F8269638E7D}"/>
              </a:ext>
            </a:extLst>
          </p:cNvPr>
          <p:cNvSpPr txBox="1"/>
          <p:nvPr/>
        </p:nvSpPr>
        <p:spPr>
          <a:xfrm>
            <a:off x="168520" y="2013602"/>
            <a:ext cx="108980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 завданням майбутнього педагога – якісно, доступно і без зволікань допомогти учням відкрити свої здібності, полюбити звук свого голосу та опанувати вокальне мистецтво для виконання різних завдань – від виступу у колі друзів чи караоке-клубі до участі у телевізійному конкурсі або виходу на професійну сцену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417F86-20F8-45A7-AC06-B55C88EE9EC8}"/>
              </a:ext>
            </a:extLst>
          </p:cNvPr>
          <p:cNvSpPr txBox="1"/>
          <p:nvPr/>
        </p:nvSpPr>
        <p:spPr>
          <a:xfrm>
            <a:off x="6197841" y="4244289"/>
            <a:ext cx="55640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естрадного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вокалу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майбутніх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здатності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учнів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вокально-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технічних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стабільного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голосоутворення,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опанування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якими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сприяє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досягненню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універсальності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вокаліста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вокальних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вокального навчання</a:t>
            </a: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FC01DA81-5DA0-4F94-8543-E577E25D994C}"/>
              </a:ext>
            </a:extLst>
          </p:cNvPr>
          <p:cNvSpPr/>
          <p:nvPr/>
        </p:nvSpPr>
        <p:spPr>
          <a:xfrm>
            <a:off x="6197841" y="4152360"/>
            <a:ext cx="5564071" cy="2123254"/>
          </a:xfrm>
          <a:prstGeom prst="roundRect">
            <a:avLst/>
          </a:prstGeom>
          <a:noFill/>
          <a:ln w="28575">
            <a:solidFill>
              <a:srgbClr val="C840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C840AB"/>
              </a:solidFill>
              <a:highlight>
                <a:srgbClr val="FFFF00"/>
              </a:highlight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07F89AE-2FCA-4B93-9E3E-C2C448276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232806"/>
            <a:ext cx="4504336" cy="337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68382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607</Words>
  <Application>Microsoft Office PowerPoint</Application>
  <PresentationFormat>Широкий екран</PresentationFormat>
  <Paragraphs>74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20" baseType="lpstr">
      <vt:lpstr>Arial</vt:lpstr>
      <vt:lpstr>Bahnschrift Condensed</vt:lpstr>
      <vt:lpstr>Bahnschrift SemiBold Condensed</vt:lpstr>
      <vt:lpstr>Calibri</vt:lpstr>
      <vt:lpstr>Calibri Light</vt:lpstr>
      <vt:lpstr>Mistral</vt:lpstr>
      <vt:lpstr>Sitka Text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Паша</dc:creator>
  <cp:lastModifiedBy>Паша</cp:lastModifiedBy>
  <cp:revision>8</cp:revision>
  <dcterms:created xsi:type="dcterms:W3CDTF">2024-04-16T18:05:05Z</dcterms:created>
  <dcterms:modified xsi:type="dcterms:W3CDTF">2024-04-22T19:22:31Z</dcterms:modified>
</cp:coreProperties>
</file>