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1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3" r:id="rId15"/>
    <p:sldId id="274" r:id="rId16"/>
    <p:sldId id="275" r:id="rId17"/>
    <p:sldId id="276" r:id="rId18"/>
    <p:sldId id="277" r:id="rId19"/>
    <p:sldId id="280" r:id="rId20"/>
    <p:sldId id="281" r:id="rId21"/>
    <p:sldId id="282" r:id="rId22"/>
    <p:sldId id="286" r:id="rId23"/>
    <p:sldId id="287" r:id="rId24"/>
    <p:sldId id="289" r:id="rId25"/>
    <p:sldId id="293" r:id="rId26"/>
    <p:sldId id="302" r:id="rId27"/>
    <p:sldId id="306" r:id="rId28"/>
    <p:sldId id="310" r:id="rId29"/>
    <p:sldId id="312" r:id="rId30"/>
    <p:sldId id="313" r:id="rId31"/>
    <p:sldId id="314" r:id="rId32"/>
    <p:sldId id="316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9947094"/>
      </p:ext>
    </p:extLst>
  </p:cSld>
  <p:clrMapOvr>
    <a:masterClrMapping/>
  </p:clrMapOvr>
  <p:transition advTm="1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16798"/>
      </p:ext>
    </p:extLst>
  </p:cSld>
  <p:clrMapOvr>
    <a:masterClrMapping/>
  </p:clrMapOvr>
  <p:transition advTm="1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6282"/>
      </p:ext>
    </p:extLst>
  </p:cSld>
  <p:clrMapOvr>
    <a:masterClrMapping/>
  </p:clrMapOvr>
  <p:transition advTm="1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429253"/>
      </p:ext>
    </p:extLst>
  </p:cSld>
  <p:clrMapOvr>
    <a:masterClrMapping/>
  </p:clrMapOvr>
  <p:transition advTm="1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35007"/>
      </p:ext>
    </p:extLst>
  </p:cSld>
  <p:clrMapOvr>
    <a:masterClrMapping/>
  </p:clrMapOvr>
  <p:transition advTm="1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37527"/>
      </p:ext>
    </p:extLst>
  </p:cSld>
  <p:clrMapOvr>
    <a:masterClrMapping/>
  </p:clrMapOvr>
  <p:transition advTm="1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5476"/>
      </p:ext>
    </p:extLst>
  </p:cSld>
  <p:clrMapOvr>
    <a:masterClrMapping/>
  </p:clrMapOvr>
  <p:transition advTm="1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91593"/>
      </p:ext>
    </p:extLst>
  </p:cSld>
  <p:clrMapOvr>
    <a:masterClrMapping/>
  </p:clrMapOvr>
  <p:transition advTm="1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2280"/>
      </p:ext>
    </p:extLst>
  </p:cSld>
  <p:clrMapOvr>
    <a:masterClrMapping/>
  </p:clrMapOvr>
  <p:transition advTm="1500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99004"/>
      </p:ext>
    </p:extLst>
  </p:cSld>
  <p:clrMapOvr>
    <a:masterClrMapping/>
  </p:clrMapOvr>
  <p:transition advTm="1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4888"/>
      </p:ext>
    </p:extLst>
  </p:cSld>
  <p:clrMapOvr>
    <a:masterClrMapping/>
  </p:clrMapOvr>
  <p:transition advTm="1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37955"/>
      </p:ext>
    </p:extLst>
  </p:cSld>
  <p:clrMapOvr>
    <a:masterClrMapping/>
  </p:clrMapOvr>
  <p:transition advTm="1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806"/>
      </p:ext>
    </p:extLst>
  </p:cSld>
  <p:clrMapOvr>
    <a:masterClrMapping/>
  </p:clrMapOvr>
  <p:transition advTm="1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603"/>
      </p:ext>
    </p:extLst>
  </p:cSld>
  <p:clrMapOvr>
    <a:masterClrMapping/>
  </p:clrMapOvr>
  <p:transition advTm="1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80996"/>
      </p:ext>
    </p:extLst>
  </p:cSld>
  <p:clrMapOvr>
    <a:masterClrMapping/>
  </p:clrMapOvr>
  <p:transition advTm="1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89683"/>
      </p:ext>
    </p:extLst>
  </p:cSld>
  <p:clrMapOvr>
    <a:masterClrMapping/>
  </p:clrMapOvr>
  <p:transition advTm="1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2352"/>
      </p:ext>
    </p:extLst>
  </p:cSld>
  <p:clrMapOvr>
    <a:masterClrMapping/>
  </p:clrMapOvr>
  <p:transition advTm="1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0133B1-5E45-4851-AF3A-CB53B7ED27F2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52DAE0-4AD6-4343-BD21-856127911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80" r:id="rId18"/>
    <p:sldLayoutId id="2147483681" r:id="rId19"/>
    <p:sldLayoutId id="2147483682" r:id="rId20"/>
    <p:sldLayoutId id="2147483683" r:id="rId21"/>
  </p:sldLayoutIdLst>
  <p:transition advTm="15000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1.jpeg"/><Relationship Id="rId3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6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12" Type="http://schemas.openxmlformats.org/officeDocument/2006/relationships/image" Target="../media/image65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5" Type="http://schemas.openxmlformats.org/officeDocument/2006/relationships/image" Target="../media/image67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74.jpeg"/><Relationship Id="rId5" Type="http://schemas.openxmlformats.org/officeDocument/2006/relationships/image" Target="../media/image58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jpe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1.jpeg"/><Relationship Id="rId5" Type="http://schemas.openxmlformats.org/officeDocument/2006/relationships/image" Target="../media/image71.png"/><Relationship Id="rId10" Type="http://schemas.openxmlformats.org/officeDocument/2006/relationships/image" Target="../media/image80.jpeg"/><Relationship Id="rId4" Type="http://schemas.openxmlformats.org/officeDocument/2006/relationships/image" Target="../media/image4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68.png"/><Relationship Id="rId7" Type="http://schemas.openxmlformats.org/officeDocument/2006/relationships/image" Target="../media/image8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jpeg"/><Relationship Id="rId3" Type="http://schemas.openxmlformats.org/officeDocument/2006/relationships/image" Target="../media/image43.png"/><Relationship Id="rId7" Type="http://schemas.openxmlformats.org/officeDocument/2006/relationships/image" Target="../media/image86.png"/><Relationship Id="rId12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3250"/>
          <a:stretch/>
        </p:blipFill>
        <p:spPr>
          <a:xfrm>
            <a:off x="-355600" y="0"/>
            <a:ext cx="4471823" cy="5232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3567134" y="816915"/>
            <a:ext cx="7497041" cy="2290136"/>
          </a:xfrm>
        </p:spPr>
        <p:txBody>
          <a:bodyPr>
            <a:noAutofit/>
          </a:bodyPr>
          <a:lstStyle/>
          <a:p>
            <a:r>
              <a:rPr lang="ru-RU" sz="5400" dirty="0" err="1"/>
              <a:t>Кваліфікація</a:t>
            </a:r>
            <a:r>
              <a:rPr lang="ru-RU" sz="5400" dirty="0"/>
              <a:t>:</a:t>
            </a:r>
            <a:br>
              <a:rPr lang="ru-RU" sz="5400" dirty="0"/>
            </a:br>
            <a:r>
              <a:rPr lang="ru-RU" sz="5400" dirty="0" err="1"/>
              <a:t>інструктор</a:t>
            </a:r>
            <a:r>
              <a:rPr lang="ru-RU" sz="5400" dirty="0"/>
              <a:t> з </a:t>
            </a:r>
            <a:r>
              <a:rPr lang="ru-RU" sz="5400" dirty="0" err="1"/>
              <a:t>фізичного</a:t>
            </a:r>
            <a:r>
              <a:rPr lang="ru-RU" sz="5400" dirty="0"/>
              <a:t> </a:t>
            </a:r>
            <a:r>
              <a:rPr lang="ru-RU" sz="5400" dirty="0" err="1"/>
              <a:t>виховання</a:t>
            </a:r>
            <a:r>
              <a:rPr lang="ru-RU" sz="5400" dirty="0"/>
              <a:t> в ЗДО </a:t>
            </a:r>
            <a:endParaRPr lang="en-US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7629" b="8742"/>
          <a:stretch/>
        </p:blipFill>
        <p:spPr>
          <a:xfrm>
            <a:off x="3810000" y="3180080"/>
            <a:ext cx="8636000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3245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193959"/>
            <a:ext cx="10396882" cy="1151965"/>
          </a:xfrm>
        </p:spPr>
        <p:txBody>
          <a:bodyPr>
            <a:normAutofit/>
          </a:bodyPr>
          <a:lstStyle/>
          <a:p>
            <a:r>
              <a:rPr lang="uk-UA" b="1" dirty="0"/>
              <a:t>Лікувальна </a:t>
            </a:r>
            <a:r>
              <a:rPr lang="uk-UA" b="1" dirty="0" smtClean="0"/>
              <a:t>фізкультура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8601" y="1264644"/>
            <a:ext cx="6151880" cy="3138524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навчити </a:t>
            </a:r>
            <a:r>
              <a:rPr lang="uk-UA" dirty="0"/>
              <a:t>практично використовувати різні форми та засоби ЛФК з метою реабілітації дітей різного віку;</a:t>
            </a:r>
          </a:p>
          <a:p>
            <a:r>
              <a:rPr lang="uk-UA" dirty="0" smtClean="0"/>
              <a:t>сформувати </a:t>
            </a:r>
            <a:r>
              <a:rPr lang="uk-UA" dirty="0"/>
              <a:t>уміння розробляти комплекси лікувальної гімнастики при різних захворюваннях для дітей різного віку;</a:t>
            </a:r>
          </a:p>
          <a:p>
            <a:r>
              <a:rPr lang="uk-UA" dirty="0" smtClean="0"/>
              <a:t>навчити </a:t>
            </a:r>
            <a:r>
              <a:rPr lang="uk-UA" dirty="0"/>
              <a:t>контролювати стан дитини при виконанні фізичних вправ;</a:t>
            </a:r>
          </a:p>
          <a:p>
            <a:r>
              <a:rPr lang="uk-UA" dirty="0" smtClean="0"/>
              <a:t>сформувати </a:t>
            </a:r>
            <a:r>
              <a:rPr lang="uk-UA" dirty="0"/>
              <a:t>уміння оцінювати ефективність проведених курсів ЛФК.</a:t>
            </a:r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5" b="21630"/>
          <a:stretch/>
        </p:blipFill>
        <p:spPr>
          <a:xfrm>
            <a:off x="7400847" y="769941"/>
            <a:ext cx="4299506" cy="537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38222"/>
          <a:stretch/>
        </p:blipFill>
        <p:spPr>
          <a:xfrm>
            <a:off x="-72946" y="4156635"/>
            <a:ext cx="4278081" cy="2701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3778" r="197" b="32000"/>
          <a:stretch/>
        </p:blipFill>
        <p:spPr>
          <a:xfrm>
            <a:off x="3907238" y="3908811"/>
            <a:ext cx="4096306" cy="29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9115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 b="32666"/>
          <a:stretch/>
        </p:blipFill>
        <p:spPr>
          <a:xfrm>
            <a:off x="0" y="0"/>
            <a:ext cx="492997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04" y="-518160"/>
            <a:ext cx="6736080" cy="3789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26963" r="11333" b="20593"/>
          <a:stretch/>
        </p:blipFill>
        <p:spPr>
          <a:xfrm>
            <a:off x="4805680" y="3342005"/>
            <a:ext cx="738632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6059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80" y="-196775"/>
            <a:ext cx="7233920" cy="406908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5247886" cy="39523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5"/>
          <a:stretch/>
        </p:blipFill>
        <p:spPr>
          <a:xfrm>
            <a:off x="6074331" y="3327590"/>
            <a:ext cx="6117669" cy="3530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3245866"/>
            <a:ext cx="6412665" cy="36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6279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0938" y="3819525"/>
            <a:ext cx="738187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Рисунок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4675" y="5870575"/>
            <a:ext cx="3317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93725" y="5235575"/>
            <a:ext cx="7948613" cy="1243013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endParaRPr lang="ru-RU" sz="4000" i="1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6489A-742B-DE1D-5B7A-5D1362054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3114"/>
            <a:ext cx="6199187" cy="381488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C877F570-BC9F-0CA4-B82F-7CB17EA95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0" y="2160838"/>
            <a:ext cx="10610587" cy="2175387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56EF01"/>
                </a:solidFill>
                <a:latin typeface="Times New Roman" pitchFamily="18" charset="0"/>
              </a:rPr>
              <a:t/>
            </a:r>
            <a:br>
              <a:rPr lang="uk-UA" b="1" i="1" u="sng" dirty="0" smtClean="0">
                <a:solidFill>
                  <a:srgbClr val="56EF01"/>
                </a:solidFill>
                <a:latin typeface="Times New Roman" pitchFamily="18" charset="0"/>
              </a:rPr>
            </a:br>
            <a:r>
              <a:rPr lang="uk-UA" b="1" i="1" dirty="0" smtClean="0">
                <a:solidFill>
                  <a:srgbClr val="FF6600"/>
                </a:solidFill>
                <a:latin typeface="Times New Roman" pitchFamily="18" charset="0"/>
              </a:rPr>
              <a:t>Нетрадиційні ФОРМИ РОБОТИ З фізичного виховання</a:t>
            </a:r>
            <a:r>
              <a:rPr lang="ru-RU" b="1" i="1" dirty="0" smtClean="0">
                <a:solidFill>
                  <a:srgbClr val="FF66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6600"/>
                </a:solidFill>
                <a:latin typeface="Times New Roman" pitchFamily="18" charset="0"/>
              </a:rPr>
            </a:br>
            <a:endParaRPr lang="uk-UA" b="1" dirty="0"/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338" y="2463800"/>
            <a:ext cx="6338888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590550"/>
            <a:ext cx="7604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763" y="1308100"/>
            <a:ext cx="4889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575" y="5006975"/>
            <a:ext cx="738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2688" y="5745163"/>
            <a:ext cx="496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90313" y="5476875"/>
            <a:ext cx="5270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36250" y="5984875"/>
            <a:ext cx="69056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550" y="3324225"/>
            <a:ext cx="434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890713" y="4098925"/>
            <a:ext cx="3854450" cy="1746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825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97" name="Прямоугольник 13"/>
          <p:cNvSpPr>
            <a:spLocks noChangeArrowheads="1"/>
          </p:cNvSpPr>
          <p:nvPr/>
        </p:nvSpPr>
        <p:spPr bwMode="auto">
          <a:xfrm>
            <a:off x="-641267" y="3324225"/>
            <a:ext cx="6386430" cy="247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uk-UA" altLang="ru-RU" sz="3200" b="1" i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endParaRPr lang="uk-UA" altLang="ru-RU" sz="3200" b="1" i="1" dirty="0">
              <a:solidFill>
                <a:srgbClr val="008000"/>
              </a:solidFill>
              <a:latin typeface="Times New Roman" pitchFamily="18" charset="0"/>
            </a:endParaRP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Цікаві «</a:t>
            </a:r>
            <a:r>
              <a:rPr lang="uk-UA" altLang="ru-RU" sz="2000" b="1" i="1" dirty="0" err="1" smtClean="0">
                <a:solidFill>
                  <a:srgbClr val="008000"/>
                </a:solidFill>
                <a:latin typeface="Times New Roman" pitchFamily="18" charset="0"/>
              </a:rPr>
              <a:t>фізкультуринки</a:t>
            </a: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»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Горизонтальний пластичний балет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Казкова фізкультура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Ритмічна гімнастика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err="1" smtClean="0">
                <a:solidFill>
                  <a:srgbClr val="008000"/>
                </a:solidFill>
                <a:latin typeface="Times New Roman" pitchFamily="18" charset="0"/>
              </a:rPr>
              <a:t>Фітбол</a:t>
            </a: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-гімнастика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err="1" smtClean="0">
                <a:solidFill>
                  <a:srgbClr val="008000"/>
                </a:solidFill>
                <a:latin typeface="Times New Roman" pitchFamily="18" charset="0"/>
              </a:rPr>
              <a:t>Стретчинг</a:t>
            </a: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-гімнастика</a:t>
            </a:r>
          </a:p>
          <a:p>
            <a:pPr marL="800100" lvl="1" indent="-3429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ru-RU" sz="2000" b="1" i="1" dirty="0" err="1" smtClean="0">
                <a:solidFill>
                  <a:srgbClr val="008000"/>
                </a:solidFill>
                <a:latin typeface="Times New Roman" pitchFamily="18" charset="0"/>
              </a:rPr>
              <a:t>Хатха</a:t>
            </a:r>
            <a:r>
              <a:rPr lang="uk-UA" altLang="ru-RU" sz="2000" b="1" i="1" dirty="0" smtClean="0">
                <a:solidFill>
                  <a:srgbClr val="008000"/>
                </a:solidFill>
                <a:latin typeface="Times New Roman" pitchFamily="18" charset="0"/>
              </a:rPr>
              <a:t>-йога</a:t>
            </a:r>
            <a:endParaRPr lang="uk-UA" altLang="ru-RU" sz="2000" b="1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080881">
            <a:off x="2751138" y="3175"/>
            <a:ext cx="1208087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2229788">
            <a:off x="2090738" y="549275"/>
            <a:ext cx="750887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Рисунок 1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11563" y="5865813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70CBB8-159A-66F9-73BF-7F8A9985A3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86" y="727627"/>
            <a:ext cx="4154354" cy="4778501"/>
          </a:xfrm>
          <a:prstGeom prst="rect">
            <a:avLst/>
          </a:prstGeom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69124">
            <a:off x="153590" y="247743"/>
            <a:ext cx="5370399" cy="3835976"/>
          </a:xfrm>
          <a:prstGeom prst="rect">
            <a:avLst/>
          </a:prstGeom>
        </p:spPr>
      </p:pic>
      <p:pic>
        <p:nvPicPr>
          <p:cNvPr id="17411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8" y="5843588"/>
            <a:ext cx="7112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0525" y="450850"/>
            <a:ext cx="8524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5988" y="1209675"/>
            <a:ext cx="4810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8938" y="5688013"/>
            <a:ext cx="415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463" y="4249738"/>
            <a:ext cx="3921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5100" y="5843588"/>
            <a:ext cx="4159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4273550"/>
            <a:ext cx="7477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70688" y="4541838"/>
            <a:ext cx="355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6475" y="1257300"/>
            <a:ext cx="38576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Рисунок 1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02875" y="5341938"/>
            <a:ext cx="673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38" y="2568575"/>
            <a:ext cx="4570412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60065">
            <a:off x="6415256" y="124338"/>
            <a:ext cx="5209310" cy="3675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910318">
            <a:off x="921343" y="666524"/>
            <a:ext cx="4064016" cy="2900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642894">
            <a:off x="6943506" y="667225"/>
            <a:ext cx="4142856" cy="28269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41764" y="3072190"/>
            <a:ext cx="3311098" cy="37567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7899400" y="3984625"/>
            <a:ext cx="4116388" cy="17478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uk-UA" sz="3600" b="1" i="1" dirty="0">
                <a:solidFill>
                  <a:schemeClr val="accent1"/>
                </a:solidFill>
                <a:latin typeface="Times New Roman" pitchFamily="18" charset="0"/>
              </a:rPr>
              <a:t>Заняття з фізичної </a:t>
            </a:r>
            <a:r>
              <a:rPr lang="uk-UA" sz="3600" b="1" i="1" dirty="0" smtClean="0">
                <a:solidFill>
                  <a:schemeClr val="accent1"/>
                </a:solidFill>
                <a:latin typeface="Times New Roman" pitchFamily="18" charset="0"/>
              </a:rPr>
              <a:t>культури по методиці М. ЄФИМЕНКА</a:t>
            </a:r>
            <a:endParaRPr lang="ru-RU" sz="3600" b="1" i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20045">
            <a:off x="5084517" y="390895"/>
            <a:ext cx="6779935" cy="4489704"/>
          </a:xfrm>
          <a:prstGeom prst="rect">
            <a:avLst/>
          </a:prstGeom>
        </p:spPr>
      </p:pic>
      <p:pic>
        <p:nvPicPr>
          <p:cNvPr id="18434" name="Рисунок 2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56902">
            <a:off x="404813" y="1084263"/>
            <a:ext cx="5807075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58475" y="1384300"/>
            <a:ext cx="7112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045075"/>
            <a:ext cx="657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5838" y="966788"/>
            <a:ext cx="4810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6163" y="5607050"/>
            <a:ext cx="415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525" y="3332163"/>
            <a:ext cx="390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91850" y="5045075"/>
            <a:ext cx="4159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2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650" y="681038"/>
            <a:ext cx="7477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0688" y="4541838"/>
            <a:ext cx="355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Рисунок 2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4575" y="1301750"/>
            <a:ext cx="385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890713" y="4098925"/>
            <a:ext cx="3854450" cy="1746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806825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46" name="Прямоугольник 3"/>
          <p:cNvSpPr>
            <a:spLocks noChangeArrowheads="1"/>
          </p:cNvSpPr>
          <p:nvPr/>
        </p:nvSpPr>
        <p:spPr bwMode="auto">
          <a:xfrm>
            <a:off x="128588" y="188913"/>
            <a:ext cx="60579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800" b="1" i="1">
                <a:solidFill>
                  <a:srgbClr val="FF6600"/>
                </a:solidFill>
                <a:latin typeface="Times New Roman" pitchFamily="18" charset="0"/>
              </a:rPr>
              <a:t>Індивідуальний підхід до фізичного розвитку кожної дитини забезпечується на заняттях у спортивній залі</a:t>
            </a:r>
            <a:r>
              <a:rPr lang="ru-RU" altLang="ru-RU" b="1" i="1">
                <a:solidFill>
                  <a:srgbClr val="00FFFF"/>
                </a:solidFill>
                <a:latin typeface="Times New Roman" pitchFamily="18" charset="0"/>
              </a:rPr>
              <a:t/>
            </a:r>
            <a:br>
              <a:rPr lang="ru-RU" altLang="ru-RU" b="1" i="1">
                <a:solidFill>
                  <a:srgbClr val="00FFFF"/>
                </a:solidFill>
                <a:latin typeface="Times New Roman" pitchFamily="18" charset="0"/>
              </a:rPr>
            </a:br>
            <a:endParaRPr lang="ru-RU">
              <a:latin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463741">
            <a:off x="6039532" y="1064195"/>
            <a:ext cx="5053500" cy="33544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373579">
            <a:off x="7227888" y="4802188"/>
            <a:ext cx="750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5225" y="4340225"/>
            <a:ext cx="750888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0636636">
            <a:off x="1454802" y="2493800"/>
            <a:ext cx="3894629" cy="36157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451" name="Рисунок 1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5" y="4814888"/>
            <a:ext cx="73818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Рисунок 27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369675" y="5969000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Рисунок 28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747125" y="274638"/>
            <a:ext cx="739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Рисунок 2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88413" y="56562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452072">
            <a:off x="6677025" y="0"/>
            <a:ext cx="52482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36693">
            <a:off x="1003300" y="4013201"/>
            <a:ext cx="166528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963" y="1525588"/>
            <a:ext cx="5595937" cy="34385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6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719138"/>
            <a:ext cx="8270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775" y="1357313"/>
            <a:ext cx="434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5133975"/>
            <a:ext cx="547687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36325" y="5891213"/>
            <a:ext cx="43656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7463" y="1117600"/>
            <a:ext cx="4730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20400" y="604838"/>
            <a:ext cx="6937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238" y="987425"/>
            <a:ext cx="76676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Рисунок 1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5800" y="5630863"/>
            <a:ext cx="7334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9561">
            <a:off x="2624823" y="2861880"/>
            <a:ext cx="5625662" cy="40239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56251">
            <a:off x="192647" y="36004"/>
            <a:ext cx="5205410" cy="4111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09813">
            <a:off x="8029902" y="670950"/>
            <a:ext cx="4295120" cy="27379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55211">
            <a:off x="3273629" y="3428236"/>
            <a:ext cx="4403874" cy="28801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936533">
            <a:off x="466838" y="413191"/>
            <a:ext cx="4608270" cy="30959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473" name="Прямоугольник 8"/>
          <p:cNvSpPr>
            <a:spLocks noChangeArrowheads="1"/>
          </p:cNvSpPr>
          <p:nvPr/>
        </p:nvSpPr>
        <p:spPr bwMode="auto">
          <a:xfrm>
            <a:off x="8248650" y="3886200"/>
            <a:ext cx="33734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6000" b="1" i="1" dirty="0">
                <a:solidFill>
                  <a:srgbClr val="FF0000"/>
                </a:solidFill>
                <a:latin typeface="Times New Roman" pitchFamily="18" charset="0"/>
              </a:rPr>
              <a:t>Стежка здоров’я </a:t>
            </a:r>
          </a:p>
        </p:txBody>
      </p:sp>
      <p:pic>
        <p:nvPicPr>
          <p:cNvPr id="19474" name="Рисунок 1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222885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649288"/>
            <a:ext cx="627063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7913" y="5695950"/>
            <a:ext cx="627062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0" y="5856288"/>
            <a:ext cx="62706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0850" y="320675"/>
            <a:ext cx="6270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3941763"/>
            <a:ext cx="7397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4413" y="16684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0875" y="3743325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5575" y="409575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53260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0" y="944563"/>
            <a:ext cx="3889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3132138"/>
            <a:ext cx="3889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Рисунок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7475" y="6137275"/>
            <a:ext cx="3889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Рисунок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0763" y="6143625"/>
            <a:ext cx="3889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563" y="5865813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80881">
            <a:off x="1746250" y="509588"/>
            <a:ext cx="120650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229788">
            <a:off x="915988" y="1185863"/>
            <a:ext cx="75247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3762922"/>
            <a:ext cx="4527550" cy="17605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uk-UA" sz="5400" b="1" i="1" dirty="0">
                <a:solidFill>
                  <a:srgbClr val="990033"/>
                </a:solidFill>
                <a:latin typeface="Times New Roman" pitchFamily="18" charset="0"/>
              </a:rPr>
              <a:t>Прогулянки на подвір’ї</a:t>
            </a:r>
            <a:endParaRPr lang="ru-RU" sz="5400" b="1" i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FB1407-31D6-0EC6-B4F5-61F244799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929">
            <a:off x="5621610" y="832028"/>
            <a:ext cx="4362451" cy="5418667"/>
          </a:xfrm>
          <a:prstGeom prst="rect">
            <a:avLst/>
          </a:prstGeom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731838"/>
            <a:ext cx="8286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813" y="1317625"/>
            <a:ext cx="434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3598863"/>
            <a:ext cx="5476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002" y="4423929"/>
            <a:ext cx="4910286" cy="202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77600" y="1169988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82288" y="1536700"/>
            <a:ext cx="6921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6838" y="4972050"/>
            <a:ext cx="7667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01718" y="229414"/>
            <a:ext cx="751163" cy="21761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50972">
            <a:off x="2188239" y="448490"/>
            <a:ext cx="751163" cy="21761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95955">
            <a:off x="9750259" y="4459398"/>
            <a:ext cx="751163" cy="21761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4AE8223-0C33-FD51-9717-B6D5D90B92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39" y="1680682"/>
            <a:ext cx="5277723" cy="40057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E0717F-0CBF-F755-874F-89542CB07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>
            <a:fillRect/>
          </a:stretch>
        </p:blipFill>
        <p:spPr>
          <a:xfrm rot="21600000">
            <a:off x="954920" y="229414"/>
            <a:ext cx="4270336" cy="527686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75108" y="393527"/>
            <a:ext cx="4405400" cy="920443"/>
          </a:xfrm>
        </p:spPr>
        <p:txBody>
          <a:bodyPr/>
          <a:lstStyle/>
          <a:p>
            <a:r>
              <a:rPr lang="uk-UA" dirty="0" smtClean="0"/>
              <a:t>Дитяча йога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19" y="109621"/>
            <a:ext cx="5188282" cy="6917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Спортивні ігри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/>
              <a:t>Особливості методики проведення ігор з елементами спорту: </a:t>
            </a:r>
            <a:endParaRPr lang="uk-UA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 smtClean="0"/>
              <a:t>городки</a:t>
            </a:r>
            <a:r>
              <a:rPr lang="uk-UA" b="1" dirty="0"/>
              <a:t>, </a:t>
            </a:r>
            <a:endParaRPr lang="uk-UA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 smtClean="0"/>
              <a:t>бадмінтон</a:t>
            </a:r>
            <a:r>
              <a:rPr lang="uk-UA" b="1" dirty="0"/>
              <a:t>, </a:t>
            </a:r>
            <a:endParaRPr lang="uk-UA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 smtClean="0"/>
              <a:t>настільний теніс,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/>
              <a:t>баскетбол, </a:t>
            </a:r>
            <a:endParaRPr lang="uk-UA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 smtClean="0"/>
              <a:t>футбол</a:t>
            </a:r>
            <a:r>
              <a:rPr lang="uk-UA" b="1" dirty="0"/>
              <a:t>, </a:t>
            </a:r>
            <a:endParaRPr lang="uk-UA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b="1" dirty="0" smtClean="0"/>
              <a:t>хокей.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51684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56902">
            <a:off x="-250825" y="-233363"/>
            <a:ext cx="6105525" cy="570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6806">
            <a:off x="5763114" y="109107"/>
            <a:ext cx="5922090" cy="4404586"/>
          </a:xfrm>
          <a:prstGeom prst="rect">
            <a:avLst/>
          </a:prstGeo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463" y="5734050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7100" y="661988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3563" y="551656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430213"/>
            <a:ext cx="739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8" y="430213"/>
            <a:ext cx="8286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0563" y="6088063"/>
            <a:ext cx="8270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7363" y="4962525"/>
            <a:ext cx="82708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7025" y="4075113"/>
            <a:ext cx="827088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7475" y="6137275"/>
            <a:ext cx="3889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6138" y="5451475"/>
            <a:ext cx="3889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Рисунок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50638" y="3430588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213" y="3227388"/>
            <a:ext cx="3889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446739" y="4172366"/>
            <a:ext cx="6592888" cy="176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uk-UA" sz="5400" b="1" i="1" dirty="0">
                <a:latin typeface="Times New Roman" pitchFamily="18" charset="0"/>
              </a:rPr>
              <a:t>Заняття з </a:t>
            </a:r>
            <a:r>
              <a:rPr lang="uk-UA" sz="5400" b="1" i="1" dirty="0" err="1">
                <a:latin typeface="Times New Roman" pitchFamily="18" charset="0"/>
              </a:rPr>
              <a:t>фітболу</a:t>
            </a:r>
            <a:endParaRPr lang="ru-RU" sz="5400" b="1" i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89543">
            <a:off x="6383218" y="517863"/>
            <a:ext cx="4927515" cy="36345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447073">
            <a:off x="458629" y="837830"/>
            <a:ext cx="4904359" cy="36001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89424">
            <a:off x="10239375" y="4203700"/>
            <a:ext cx="10271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8" name="Рисунок 2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403" y="2928938"/>
            <a:ext cx="452437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3106">
            <a:off x="-82550" y="66675"/>
            <a:ext cx="54038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1232">
            <a:off x="6223001" y="-280331"/>
            <a:ext cx="5715000" cy="522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288" y="4986338"/>
            <a:ext cx="454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475" y="5724525"/>
            <a:ext cx="6794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138" y="5507038"/>
            <a:ext cx="4460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2538" y="1193800"/>
            <a:ext cx="447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61675" y="1577975"/>
            <a:ext cx="679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1888" y="239713"/>
            <a:ext cx="7381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45538" y="6069013"/>
            <a:ext cx="4762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11563" y="5865813"/>
            <a:ext cx="3889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 rot="1046483">
            <a:off x="7588250" y="4297363"/>
            <a:ext cx="3854450" cy="17605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3600" b="1" i="1">
              <a:solidFill>
                <a:srgbClr val="990033"/>
              </a:solidFill>
              <a:latin typeface="+mn-lt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54413" y="1168400"/>
            <a:ext cx="5975350" cy="2717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20080677">
            <a:off x="1323975" y="4117975"/>
            <a:ext cx="4745038" cy="17621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8000" b="1" i="1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5615" name="Прямоугольник 3"/>
          <p:cNvSpPr>
            <a:spLocks noChangeArrowheads="1"/>
          </p:cNvSpPr>
          <p:nvPr/>
        </p:nvSpPr>
        <p:spPr bwMode="auto">
          <a:xfrm>
            <a:off x="4506694" y="3937494"/>
            <a:ext cx="3218409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</a:rPr>
            </a:br>
            <a:r>
              <a:rPr lang="ru-RU" sz="2400" b="1" i="1" dirty="0" err="1">
                <a:latin typeface="Times New Roman" pitchFamily="18" charset="0"/>
              </a:rPr>
              <a:t>Су-джок</a:t>
            </a:r>
            <a:r>
              <a:rPr lang="ru-RU" sz="2400" b="1" i="1" dirty="0">
                <a:latin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</a:rPr>
              <a:t>терапія</a:t>
            </a:r>
            <a:r>
              <a:rPr lang="ru-RU" sz="2400" b="1" i="1" dirty="0">
                <a:latin typeface="Times New Roman" pitchFamily="18" charset="0"/>
              </a:rPr>
              <a:t>: </a:t>
            </a:r>
            <a:r>
              <a:rPr lang="ru-RU" sz="2400" b="1" i="1" dirty="0" err="1">
                <a:latin typeface="Times New Roman" pitchFamily="18" charset="0"/>
              </a:rPr>
              <a:t>профілактика</a:t>
            </a:r>
            <a:r>
              <a:rPr lang="ru-RU" sz="2400" b="1" i="1" dirty="0">
                <a:latin typeface="Times New Roman" pitchFamily="18" charset="0"/>
              </a:rPr>
              <a:t> за </a:t>
            </a:r>
            <a:r>
              <a:rPr lang="ru-RU" sz="2400" b="1" i="1" dirty="0" err="1">
                <a:latin typeface="Times New Roman" pitchFamily="18" charset="0"/>
              </a:rPr>
              <a:t>допомогою</a:t>
            </a:r>
            <a:r>
              <a:rPr lang="ru-RU" sz="2400" b="1" i="1" dirty="0">
                <a:latin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</a:rPr>
              <a:t>масажу</a:t>
            </a:r>
            <a:r>
              <a:rPr lang="ru-RU" sz="2400" b="1" i="1" dirty="0">
                <a:latin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</a:rPr>
              <a:t>кисті</a:t>
            </a:r>
            <a:r>
              <a:rPr lang="ru-RU" sz="2400" b="1" i="1" dirty="0">
                <a:latin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</a:rPr>
              <a:t>і</a:t>
            </a:r>
            <a:r>
              <a:rPr lang="ru-RU" sz="2400" b="1" i="1" dirty="0">
                <a:latin typeface="Times New Roman" pitchFamily="18" charset="0"/>
              </a:rPr>
              <a:t> стопи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008756">
            <a:off x="534678" y="890700"/>
            <a:ext cx="4486324" cy="2884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090840">
            <a:off x="7065761" y="1089490"/>
            <a:ext cx="4338536" cy="29746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1520" y="-27384"/>
            <a:ext cx="10046208" cy="314853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5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Рухливі </a:t>
            </a:r>
            <a:r>
              <a:rPr lang="uk-UA" sz="5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ігри ТА МЕТОДИКА ЇХ ПРОВЕДЕННЯ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7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420" y="1924178"/>
            <a:ext cx="7296811" cy="40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06D174-2C10-25D7-A8D2-A3F1037F4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67840"/>
            <a:ext cx="5947808" cy="454290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6646" y="247009"/>
            <a:ext cx="10165892" cy="23385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вид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дитини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який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представляє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свідому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ініціативну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діяльність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спрямовану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досягнення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умовної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мети,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добровільно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встановлену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гравцем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None/>
            </a:pPr>
            <a:r>
              <a:rPr lang="ru-RU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262" y="2932386"/>
            <a:ext cx="5407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грі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задовольняються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фізичні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духовні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потреби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дитини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, в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ній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формуються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його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розум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вольові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якості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</a:t>
            </a:r>
            <a:endParaRPr lang="uk-UA" sz="2800" dirty="0"/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88640"/>
            <a:ext cx="11582400" cy="841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000" i="1" dirty="0"/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902301" y="1901952"/>
            <a:ext cx="5688061" cy="35281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73E8730-0958-F618-FB16-2580D70DF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487680"/>
            <a:ext cx="5670284" cy="4437888"/>
          </a:xfrm>
          <a:prstGeom prst="rect">
            <a:avLst/>
          </a:prstGeom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582400" cy="22703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400" i="1" dirty="0"/>
          </a:p>
        </p:txBody>
      </p:sp>
      <p:pic>
        <p:nvPicPr>
          <p:cNvPr id="2" name="Місце для вмісту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57287" y="506916"/>
            <a:ext cx="4596782" cy="4882206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xmlns="" id="{AD524409-C1F9-4679-23DB-630BDEB7143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9" y="487681"/>
            <a:ext cx="4389119" cy="4920676"/>
          </a:xfrm>
          <a:prstGeom prst="rect">
            <a:avLst/>
          </a:prstGeom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362607" y="298012"/>
            <a:ext cx="11352414" cy="2305050"/>
          </a:xfr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sz="3200" cap="none" dirty="0" smtClean="0">
                <a:solidFill>
                  <a:schemeClr val="tx1"/>
                </a:solidFill>
                <a:latin typeface="Monotype Corsiva" pitchFamily="66" charset="0"/>
              </a:rPr>
              <a:t>Народні рухливі ігри - важливий засіб виховання дітей дошкільного віку. </a:t>
            </a:r>
            <a:br>
              <a:rPr lang="uk-UA" sz="3200" cap="none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3200" cap="none" dirty="0" smtClean="0">
                <a:solidFill>
                  <a:schemeClr val="tx1"/>
                </a:solidFill>
                <a:latin typeface="Monotype Corsiva" pitchFamily="66" charset="0"/>
              </a:rPr>
              <a:t>Українські народні ігри живуть в народі з давніх-давен. Вони формували характери дітей, розвивали мову, пам'ять, школу рухів. </a:t>
            </a:r>
            <a:br>
              <a:rPr lang="uk-UA" sz="3200" cap="none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3200" cap="none" dirty="0" smtClean="0">
                <a:solidFill>
                  <a:schemeClr val="tx1"/>
                </a:solidFill>
                <a:latin typeface="Monotype Corsiva" pitchFamily="66" charset="0"/>
              </a:rPr>
              <a:t>Народні ігри є засобом ознайомлення дітей з особливостями життя народу, його традиціями.</a:t>
            </a:r>
            <a:endParaRPr lang="uk-UA" sz="3600" cap="none" dirty="0" smtClean="0">
              <a:solidFill>
                <a:schemeClr val="tx1"/>
              </a:solidFill>
            </a:endParaRPr>
          </a:p>
        </p:txBody>
      </p:sp>
      <p:pic>
        <p:nvPicPr>
          <p:cNvPr id="77830" name="Picture 6" descr="02624412_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367" y="2771776"/>
            <a:ext cx="7620000" cy="4086225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200151" y="578235"/>
            <a:ext cx="10363200" cy="1944687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b="1" i="1" cap="none" dirty="0" smtClean="0">
                <a:solidFill>
                  <a:schemeClr val="tx1"/>
                </a:solidFill>
                <a:latin typeface="Times New Roman" pitchFamily="18" charset="0"/>
              </a:rPr>
              <a:t>Народні рухливі ігри мають оздоровче, освітнє, виховне значення.</a:t>
            </a:r>
            <a:r>
              <a:rPr lang="uk-UA" cap="none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3668" name="Picture 4" descr="Deti_sport-17-1--750x3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784" y="2852739"/>
            <a:ext cx="9525000" cy="3571875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/>
          </p:cNvSpPr>
          <p:nvPr>
            <p:ph type="body" idx="4294967295"/>
          </p:nvPr>
        </p:nvSpPr>
        <p:spPr bwMode="auto">
          <a:xfrm>
            <a:off x="252248" y="188913"/>
            <a:ext cx="11130455" cy="36449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Font typeface="Arial" charset="0"/>
              <a:buNone/>
            </a:pPr>
            <a:r>
              <a:rPr lang="uk-UA" sz="3600" cap="none" dirty="0" smtClean="0">
                <a:latin typeface="Monotype Corsiva" pitchFamily="66" charset="0"/>
              </a:rPr>
              <a:t>	Чітко продумана методика проведення народних рухливих ігор і розваг та майстерність вихователя повинні забезпечити вихований, пізнавальний та оздоровчий ефект, що сприятиме залученню дошкільнят до витоків національної культури та духовності. </a:t>
            </a:r>
          </a:p>
        </p:txBody>
      </p:sp>
      <p:pic>
        <p:nvPicPr>
          <p:cNvPr id="78854" name="Picture 6" descr="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040" y="3603735"/>
            <a:ext cx="9889067" cy="2633663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 descr="articles_1509132352_64821_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3034863" y="4201510"/>
            <a:ext cx="8631620" cy="115196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200" b="1" i="1" cap="none" dirty="0" smtClean="0">
                <a:solidFill>
                  <a:schemeClr val="tx1"/>
                </a:solidFill>
                <a:latin typeface="Monotype Corsiva" pitchFamily="66" charset="0"/>
              </a:rPr>
              <a:t>Народні-лікувальні рухливі ігри проводимо як у груповому приміщенні, так і на свіжому повітрі з метою загартування організму дітей та зміцнення їхнього імунітету.</a:t>
            </a:r>
            <a:r>
              <a:rPr lang="uk-UA" sz="3200" b="1" cap="none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0"/>
            <a:ext cx="6400801" cy="3600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63" y="90765"/>
            <a:ext cx="6001561" cy="3380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21" y="3218974"/>
            <a:ext cx="6469380" cy="3639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" y="3388539"/>
            <a:ext cx="6087545" cy="3429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96980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527051" y="260350"/>
            <a:ext cx="11137900" cy="1595438"/>
          </a:xfr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sz="4400" b="1" i="1" cap="none" dirty="0" smtClean="0">
                <a:solidFill>
                  <a:srgbClr val="003300"/>
                </a:solidFill>
                <a:latin typeface="Times New Roman" pitchFamily="18" charset="0"/>
              </a:rPr>
              <a:t>Приклади лікувальних народних рухливих ігор для оздоровлення та профілактики захворювань дихальної системи:</a:t>
            </a:r>
            <a:r>
              <a:rPr lang="uk-UA" sz="4400" b="1" cap="none" dirty="0" smtClean="0"/>
              <a:t> </a:t>
            </a:r>
          </a:p>
        </p:txBody>
      </p:sp>
      <p:sp>
        <p:nvSpPr>
          <p:cNvPr id="68613" name="Rectangle 5"/>
          <p:cNvSpPr>
            <a:spLocks noGrp="1"/>
          </p:cNvSpPr>
          <p:nvPr>
            <p:ph type="body" idx="4294967295"/>
          </p:nvPr>
        </p:nvSpPr>
        <p:spPr bwMode="auto">
          <a:xfrm>
            <a:off x="912284" y="2060575"/>
            <a:ext cx="10363200" cy="37988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 sz="2400" i="1" cap="none" dirty="0" smtClean="0">
                <a:solidFill>
                  <a:srgbClr val="006600"/>
                </a:solidFill>
                <a:latin typeface="Times New Roman" pitchFamily="18" charset="0"/>
              </a:rPr>
              <a:t>  </a:t>
            </a:r>
            <a:r>
              <a:rPr lang="uk-UA" sz="2400" i="1" cap="none" dirty="0" smtClean="0">
                <a:solidFill>
                  <a:srgbClr val="003300"/>
                </a:solidFill>
                <a:latin typeface="Times New Roman" pitchFamily="18" charset="0"/>
              </a:rPr>
              <a:t>«Дударики - дударі» (тренування навички правильного носового дихання: глибокий вдих носом - різкий видих ротом);</a:t>
            </a:r>
          </a:p>
          <a:p>
            <a:r>
              <a:rPr lang="uk-UA" sz="2400" i="1" cap="none" dirty="0" smtClean="0">
                <a:solidFill>
                  <a:srgbClr val="003300"/>
                </a:solidFill>
                <a:latin typeface="Times New Roman" pitchFamily="18" charset="0"/>
              </a:rPr>
              <a:t> «Здуваємо сніжинку» (тренування навички правильного носового дихання: глибокий вдих носом - сильний подовжений видих ротом);</a:t>
            </a:r>
          </a:p>
          <a:p>
            <a:r>
              <a:rPr lang="uk-UA" sz="2400" i="1" cap="none" dirty="0" smtClean="0">
                <a:solidFill>
                  <a:srgbClr val="003300"/>
                </a:solidFill>
                <a:latin typeface="Times New Roman" pitchFamily="18" charset="0"/>
              </a:rPr>
              <a:t>  «Косарики - косарі» (формування правильного ритмічного дихання: переведення рук махом убік вправо - вдих, вліво - видих).</a:t>
            </a:r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pravil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1" y="1989139"/>
            <a:ext cx="4974167" cy="3671887"/>
          </a:xfrm>
          <a:prstGeom prst="rect">
            <a:avLst/>
          </a:prstGeom>
          <a:noFill/>
        </p:spPr>
      </p:pic>
      <p:sp>
        <p:nvSpPr>
          <p:cNvPr id="69636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sz="4400" b="1" i="1" cap="none" dirty="0" smtClean="0">
                <a:solidFill>
                  <a:srgbClr val="003300"/>
                </a:solidFill>
                <a:latin typeface="Times New Roman" pitchFamily="18" charset="0"/>
              </a:rPr>
              <a:t>Приклади лікувальних рухливих ігор для оздоровлення та профілактики захворювань серцево-судинної системи:</a:t>
            </a:r>
            <a:br>
              <a:rPr lang="uk-UA" sz="4400" b="1" i="1" cap="none" dirty="0" smtClean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uk-UA" sz="2400" b="1" cap="none" dirty="0" smtClean="0">
                <a:latin typeface="Arial" charset="0"/>
              </a:rPr>
              <a:t>                </a:t>
            </a:r>
          </a:p>
        </p:txBody>
      </p:sp>
      <p:sp>
        <p:nvSpPr>
          <p:cNvPr id="69637" name="Rectangle 5"/>
          <p:cNvSpPr>
            <a:spLocks noGrp="1"/>
          </p:cNvSpPr>
          <p:nvPr>
            <p:ph type="body" idx="4294967295"/>
          </p:nvPr>
        </p:nvSpPr>
        <p:spPr bwMode="auto">
          <a:xfrm>
            <a:off x="612739" y="2037749"/>
            <a:ext cx="10363200" cy="36718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uk-UA" i="1" cap="none" dirty="0" smtClean="0">
                <a:solidFill>
                  <a:srgbClr val="003300"/>
                </a:solidFill>
                <a:latin typeface="Arial" charset="0"/>
              </a:rPr>
              <a:t> «Барабанщики», </a:t>
            </a:r>
          </a:p>
          <a:p>
            <a:r>
              <a:rPr lang="uk-UA" i="1" cap="none" dirty="0" smtClean="0">
                <a:solidFill>
                  <a:srgbClr val="003300"/>
                </a:solidFill>
                <a:latin typeface="Arial" charset="0"/>
              </a:rPr>
              <a:t>«Пальчик об пальчик»,</a:t>
            </a:r>
          </a:p>
          <a:p>
            <a:r>
              <a:rPr lang="uk-UA" i="1" cap="none" dirty="0" smtClean="0">
                <a:solidFill>
                  <a:srgbClr val="003300"/>
                </a:solidFill>
                <a:latin typeface="Arial" charset="0"/>
              </a:rPr>
              <a:t> «Ложкарі»,</a:t>
            </a:r>
          </a:p>
          <a:p>
            <a:r>
              <a:rPr lang="uk-UA" i="1" cap="none" dirty="0" smtClean="0">
                <a:solidFill>
                  <a:srgbClr val="003300"/>
                </a:solidFill>
                <a:latin typeface="Arial" charset="0"/>
              </a:rPr>
              <a:t> «Граємо в бубон»,</a:t>
            </a:r>
          </a:p>
          <a:p>
            <a:r>
              <a:rPr lang="uk-UA" i="1" cap="none" dirty="0" smtClean="0">
                <a:solidFill>
                  <a:srgbClr val="003300"/>
                </a:solidFill>
                <a:latin typeface="Arial" charset="0"/>
              </a:rPr>
              <a:t> «Петрушки» та ін.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499" y="4508938"/>
            <a:ext cx="702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rgbClr val="003300"/>
                </a:solidFill>
                <a:latin typeface="Arial" charset="0"/>
              </a:rPr>
              <a:t>(виконання дій за командою; розвиток координації рухів рук; зміцнення гальмівних реакцій; врівноваження нервових процесів).</a:t>
            </a:r>
          </a:p>
          <a:p>
            <a:endParaRPr lang="uk-UA" sz="2000" dirty="0"/>
          </a:p>
        </p:txBody>
      </p:sp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Основи інклюзивної освіти</a:t>
            </a:r>
            <a:endParaRPr lang="ru-RU" dirty="0"/>
          </a:p>
        </p:txBody>
      </p:sp>
      <p:pic>
        <p:nvPicPr>
          <p:cNvPr id="4" name="Picture 7" descr="C:\Users\user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95" y="1697463"/>
            <a:ext cx="3247150" cy="24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autizm-300x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4335191"/>
            <a:ext cx="38100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user\Desktop\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59" y="1546671"/>
            <a:ext cx="3169735" cy="22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user\Desktop\Spetsialna-osvita-zamist-inklyuziyi.-10-prychyn-chomu-nove-polozhennya-shkodyt-dity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59" y="2133767"/>
            <a:ext cx="2334926" cy="15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banner_Special_Educational_Needs_Online_Course___UK___Wowc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8" y="4304285"/>
            <a:ext cx="3263390" cy="21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aqjjkzwqcjkqt5qrqky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61" y="4304285"/>
            <a:ext cx="3066371" cy="18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user\Desktop\0371fea-dity-osvitni-potreby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" y="1546671"/>
            <a:ext cx="1910782" cy="16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77669"/>
      </p:ext>
    </p:extLst>
  </p:cSld>
  <p:clrMapOvr>
    <a:masterClrMapping/>
  </p:clrMapOvr>
  <p:transition advTm="15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Hkoly-zaproshuyut-do-pilotuvannya-onlay-n-kursu-z-inklyuzyvnoi-osvity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853" y="272376"/>
            <a:ext cx="8375515" cy="6281636"/>
          </a:xfr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687649" y="32480"/>
            <a:ext cx="7488832" cy="720725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Дітям</a:t>
            </a:r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uk-UA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з особливими освітніми потребами інклюзивна освіта</a:t>
            </a:r>
            <a:r>
              <a:rPr lang="uk-UA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</a:t>
            </a:r>
          </a:p>
        </p:txBody>
      </p:sp>
      <p:sp>
        <p:nvSpPr>
          <p:cNvPr id="6" name="Oval 26"/>
          <p:cNvSpPr>
            <a:spLocks noChangeArrowheads="1"/>
          </p:cNvSpPr>
          <p:nvPr/>
        </p:nvSpPr>
        <p:spPr bwMode="auto">
          <a:xfrm>
            <a:off x="250825" y="1052513"/>
            <a:ext cx="2736850" cy="1539875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Century Schoolbook" pitchFamily="18" charset="0"/>
              <a:buNone/>
              <a:defRPr/>
            </a:pPr>
            <a:r>
              <a:rPr lang="uk-UA" sz="1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Сприяє когнітивному, фізичному, соціальному та емоційному розвитку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Oval 28"/>
          <p:cNvSpPr>
            <a:spLocks noChangeArrowheads="1"/>
          </p:cNvSpPr>
          <p:nvPr/>
        </p:nvSpPr>
        <p:spPr bwMode="auto">
          <a:xfrm>
            <a:off x="3919897" y="775035"/>
            <a:ext cx="3024336" cy="1512888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uk-UA" sz="16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Забезпечує відповідні їхній віковій категорії рольові моделі однолітків</a:t>
            </a:r>
            <a:endParaRPr lang="ru-RU" sz="16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Oval 30"/>
          <p:cNvSpPr>
            <a:spLocks noChangeArrowheads="1"/>
          </p:cNvSpPr>
          <p:nvPr/>
        </p:nvSpPr>
        <p:spPr bwMode="auto">
          <a:xfrm>
            <a:off x="7990906" y="920950"/>
            <a:ext cx="2699792" cy="1441351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defRPr/>
            </a:pPr>
            <a:r>
              <a:rPr lang="uk-UA" sz="1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Створює можливості для навчання в реалістичному</a:t>
            </a:r>
            <a:r>
              <a:rPr lang="uk-UA" sz="1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/ природному </a:t>
            </a:r>
            <a:r>
              <a:rPr lang="uk-UA" sz="1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середовищі</a:t>
            </a:r>
            <a:endParaRPr lang="ru-RU" sz="14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Oval 26"/>
          <p:cNvSpPr>
            <a:spLocks noChangeArrowheads="1"/>
          </p:cNvSpPr>
          <p:nvPr/>
        </p:nvSpPr>
        <p:spPr bwMode="auto">
          <a:xfrm>
            <a:off x="250825" y="5359441"/>
            <a:ext cx="3419475" cy="1008112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Century Schoolbook" pitchFamily="18" charset="0"/>
              <a:buNone/>
              <a:defRPr/>
            </a:pPr>
            <a:r>
              <a:rPr lang="uk-UA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Дає змогу підвищувати самооцінку й відчувати себе частиною цілого</a:t>
            </a:r>
            <a:endParaRPr lang="ru-RU" sz="16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3560416" y="5365432"/>
            <a:ext cx="3168650" cy="1052736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uk-UA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Забезпечує рівний доступ до навчання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6729066" y="5315736"/>
            <a:ext cx="3347864" cy="1152128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Century Schoolbook" pitchFamily="18" charset="0"/>
              <a:buNone/>
              <a:defRPr/>
            </a:pPr>
            <a:r>
              <a:rPr lang="uk-UA" sz="16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Розширює можливості для налагодження нових дружніх стосунків</a:t>
            </a:r>
            <a:endParaRPr lang="ru-RU" sz="16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48778"/>
      </p:ext>
    </p:extLst>
  </p:cSld>
  <p:clrMapOvr>
    <a:masterClrMapping/>
  </p:clrMapOvr>
  <p:transition advTm="15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21" y="-396240"/>
            <a:ext cx="8137020" cy="45821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" y="-389218"/>
            <a:ext cx="6951810" cy="3914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b="15478"/>
          <a:stretch/>
        </p:blipFill>
        <p:spPr>
          <a:xfrm>
            <a:off x="1271465" y="3281679"/>
            <a:ext cx="4449950" cy="3972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25281" r="187" b="-3242"/>
          <a:stretch/>
        </p:blipFill>
        <p:spPr>
          <a:xfrm>
            <a:off x="5721415" y="3438217"/>
            <a:ext cx="6258560" cy="36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5569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dirty="0" smtClean="0"/>
              <a:t>Гімнастика</a:t>
            </a:r>
            <a:endParaRPr lang="ru-RU" sz="6600" dirty="0"/>
          </a:p>
        </p:txBody>
      </p:sp>
      <p:pic>
        <p:nvPicPr>
          <p:cNvPr id="1026" name="Picture 2" descr="G:\photo_2024-04-25_13-21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47" y="330740"/>
            <a:ext cx="3875932" cy="29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hoto_2024-04-25_13-21-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47" y="2233037"/>
            <a:ext cx="2655651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photo_2024-04-25_13-22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0" y="3237689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photo_2024-04-25_13-21-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5" y="3619500"/>
            <a:ext cx="3554919" cy="26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55121"/>
      </p:ext>
    </p:extLst>
  </p:cSld>
  <p:clrMapOvr>
    <a:masterClrMapping/>
  </p:clrMapOvr>
  <p:transition advTm="1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7036" r="23167" b="14371"/>
          <a:stretch/>
        </p:blipFill>
        <p:spPr>
          <a:xfrm>
            <a:off x="4775200" y="3525520"/>
            <a:ext cx="7416800" cy="333248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16" y="177800"/>
            <a:ext cx="4424584" cy="3311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80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uk-UA" dirty="0"/>
              <a:t>Організація фізкультурного дозвілля в ЗДО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320" y="1329765"/>
            <a:ext cx="7208519" cy="2815515"/>
          </a:xfrm>
        </p:spPr>
        <p:txBody>
          <a:bodyPr>
            <a:normAutofit/>
          </a:bodyPr>
          <a:lstStyle/>
          <a:p>
            <a:pPr lvl="0"/>
            <a:r>
              <a:rPr lang="uk-UA" sz="1800" dirty="0"/>
              <a:t>Доповнення та розширення змісту основного курсу із організації фізкультурного дозвілля в ЗДО.</a:t>
            </a:r>
            <a:endParaRPr lang="en-US" sz="1800" dirty="0"/>
          </a:p>
          <a:p>
            <a:pPr lvl="0"/>
            <a:r>
              <a:rPr lang="uk-UA" sz="1800" dirty="0"/>
              <a:t>Поглиблене вивчення студентами методики проведення фізкультурних свят, розваг, днів здоров’я.</a:t>
            </a:r>
            <a:endParaRPr lang="en-US" sz="1800" dirty="0"/>
          </a:p>
          <a:p>
            <a:pPr lvl="0"/>
            <a:r>
              <a:rPr lang="uk-UA" sz="1800" dirty="0"/>
              <a:t>Здійснення практичної та дослідницької підготовки студентів.</a:t>
            </a:r>
            <a:endParaRPr lang="en-US" sz="1800" dirty="0"/>
          </a:p>
          <a:p>
            <a:pPr lvl="0"/>
            <a:r>
              <a:rPr lang="uk-UA" sz="1800" dirty="0"/>
              <a:t>Розвиток ерудованості, поглиблення і розширення знань із загальних питань теорії фізичного виховання.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5252708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2523565"/>
            <a:ext cx="3232150" cy="430953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r="16189"/>
          <a:stretch/>
        </p:blipFill>
        <p:spPr>
          <a:xfrm>
            <a:off x="-53948" y="0"/>
            <a:ext cx="4615787" cy="5431257"/>
          </a:xfrm>
        </p:spPr>
      </p:pic>
    </p:spTree>
    <p:extLst>
      <p:ext uri="{BB962C8B-B14F-4D97-AF65-F5344CB8AC3E}">
        <p14:creationId xmlns:p14="http://schemas.microsoft.com/office/powerpoint/2010/main" val="3774351447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60" y="-1189674"/>
            <a:ext cx="6238240" cy="467868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15556" r="5523" b="7407"/>
          <a:stretch/>
        </p:blipFill>
        <p:spPr>
          <a:xfrm>
            <a:off x="0" y="0"/>
            <a:ext cx="6242343" cy="436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20" y="3105785"/>
            <a:ext cx="6929120" cy="38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2540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/>
          <a:stretch/>
        </p:blipFill>
        <p:spPr>
          <a:xfrm>
            <a:off x="0" y="0"/>
            <a:ext cx="6692051" cy="38494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3408" r="17141" b="36444"/>
          <a:stretch/>
        </p:blipFill>
        <p:spPr>
          <a:xfrm>
            <a:off x="6310140" y="0"/>
            <a:ext cx="58818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5567" r="18889" b="12295"/>
          <a:stretch/>
        </p:blipFill>
        <p:spPr>
          <a:xfrm>
            <a:off x="0" y="3153941"/>
            <a:ext cx="6310140" cy="43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5952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178</TotalTime>
  <Words>362</Words>
  <Application>Microsoft Office PowerPoint</Application>
  <PresentationFormat>Произвольный</PresentationFormat>
  <Paragraphs>63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Главное мероприятие</vt:lpstr>
      <vt:lpstr>Кваліфікація: інструктор з фізичного виховання в ЗДО </vt:lpstr>
      <vt:lpstr>Спортивні ігри</vt:lpstr>
      <vt:lpstr>Презентация PowerPoint</vt:lpstr>
      <vt:lpstr>Презентация PowerPoint</vt:lpstr>
      <vt:lpstr>Гімнастика</vt:lpstr>
      <vt:lpstr>Організація фізкультурного дозвілля в ЗДО</vt:lpstr>
      <vt:lpstr>Презентация PowerPoint</vt:lpstr>
      <vt:lpstr>Презентация PowerPoint</vt:lpstr>
      <vt:lpstr>Презентация PowerPoint</vt:lpstr>
      <vt:lpstr>Лікувальна фізкультура</vt:lpstr>
      <vt:lpstr>Презентация PowerPoint</vt:lpstr>
      <vt:lpstr>Презентация PowerPoint</vt:lpstr>
      <vt:lpstr> Нетрадиційні ФОРМИ РОБОТИ З фізичного виховання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Дитяча йога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Народні рухливі ігри - важливий засіб виховання дітей дошкільного віку.  Українські народні ігри живуть в народі з давніх-давен. Вони формували характери дітей, розвивали мову, пам'ять, школу рухів.  Народні ігри є засобом ознайомлення дітей з особливостями життя народу, його традиціями.</vt:lpstr>
      <vt:lpstr>Народні рухливі ігри мають оздоровче, освітнє, виховне значення. </vt:lpstr>
      <vt:lpstr>Презентация PowerPoint</vt:lpstr>
      <vt:lpstr>Народні-лікувальні рухливі ігри проводимо як у груповому приміщенні, так і на свіжому повітрі з метою загартування організму дітей та зміцнення їхнього імунітету. </vt:lpstr>
      <vt:lpstr>Приклади лікувальних народних рухливих ігор для оздоровлення та профілактики захворювань дихальної системи: </vt:lpstr>
      <vt:lpstr>Приклади лікувальних рухливих ігор для оздоровлення та профілактики захворювань серцево-судинної системи:                 </vt:lpstr>
      <vt:lpstr>Основи інклюзивної освіти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Кваліфікація: інструктор з фізичного виховання в ЗДО</dc:title>
  <dc:creator>Admin</dc:creator>
  <cp:lastModifiedBy>hp</cp:lastModifiedBy>
  <cp:revision>15</cp:revision>
  <dcterms:created xsi:type="dcterms:W3CDTF">2024-04-15T17:34:50Z</dcterms:created>
  <dcterms:modified xsi:type="dcterms:W3CDTF">2024-04-25T10:59:46Z</dcterms:modified>
</cp:coreProperties>
</file>