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7" r:id="rId3"/>
    <p:sldId id="268" r:id="rId4"/>
    <p:sldId id="270" r:id="rId5"/>
    <p:sldId id="26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09.05.2024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09.05.2024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0100" y="428604"/>
            <a:ext cx="7786742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err="1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Презентація</a:t>
            </a:r>
            <a:r>
              <a:rPr lang="ru-RU" sz="4400" b="1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навчальної</a:t>
            </a:r>
            <a:r>
              <a:rPr lang="ru-RU" sz="4400" b="1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дисципліни</a:t>
            </a:r>
            <a:r>
              <a:rPr lang="ru-RU" sz="4400" b="1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44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n/>
              <a:solidFill>
                <a:schemeClr val="accent3"/>
              </a:solidFill>
            </a:endParaRPr>
          </a:p>
          <a:p>
            <a:endParaRPr lang="ru-RU" b="1" dirty="0">
              <a:ln/>
              <a:solidFill>
                <a:schemeClr val="accent3"/>
              </a:solidFill>
            </a:endParaRPr>
          </a:p>
          <a:p>
            <a:endParaRPr lang="ru-RU" b="1" dirty="0">
              <a:ln/>
              <a:solidFill>
                <a:schemeClr val="accent3"/>
              </a:solidFill>
            </a:endParaRPr>
          </a:p>
          <a:p>
            <a:endParaRPr lang="ru-RU" b="1" dirty="0">
              <a:ln/>
              <a:solidFill>
                <a:schemeClr val="accent3"/>
              </a:solidFill>
            </a:endParaRPr>
          </a:p>
          <a:p>
            <a:endParaRPr lang="ru-RU" b="1" dirty="0">
              <a:ln/>
              <a:solidFill>
                <a:schemeClr val="accent3"/>
              </a:solidFill>
            </a:endParaRPr>
          </a:p>
          <a:p>
            <a:endParaRPr lang="ru-RU" b="1" dirty="0">
              <a:ln/>
              <a:solidFill>
                <a:schemeClr val="accent3"/>
              </a:solidFill>
            </a:endParaRPr>
          </a:p>
          <a:p>
            <a:br>
              <a:rPr lang="ru-RU" sz="1400" b="1" dirty="0">
                <a:ln/>
                <a:solidFill>
                  <a:srgbClr val="FF0000"/>
                </a:solidFill>
              </a:rPr>
            </a:b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14546" y="2071678"/>
            <a:ext cx="5247830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ТУРИСТИЧНІ РЕСУРСИ УКРАЇНИ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57686" y="5565338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uk-UA" sz="2400" b="1" kern="0" dirty="0">
                <a:solidFill>
                  <a:srgbClr val="404176"/>
                </a:solidFill>
                <a:latin typeface="Century Schoolbook"/>
                <a:cs typeface="Arial"/>
              </a:rPr>
              <a:t>Викладач: </a:t>
            </a:r>
            <a:r>
              <a:rPr lang="uk-UA" b="1" kern="0" dirty="0">
                <a:solidFill>
                  <a:srgbClr val="404176"/>
                </a:solidFill>
                <a:latin typeface="Century Schoolbook"/>
                <a:cs typeface="Arial"/>
              </a:rPr>
              <a:t>доцент кафедри біології, екології та методик їх навчання</a:t>
            </a:r>
          </a:p>
          <a:p>
            <a:pPr lvl="0" algn="ctr">
              <a:defRPr/>
            </a:pPr>
            <a:r>
              <a:rPr lang="uk-UA" b="1" kern="0" dirty="0">
                <a:solidFill>
                  <a:srgbClr val="404176"/>
                </a:solidFill>
                <a:latin typeface="Century Schoolbook"/>
                <a:cs typeface="Arial"/>
              </a:rPr>
              <a:t> Кратко О.В.</a:t>
            </a:r>
            <a:endParaRPr lang="ru-RU" kern="0" dirty="0">
              <a:solidFill>
                <a:srgbClr val="404176"/>
              </a:solidFill>
              <a:latin typeface="Arial"/>
              <a:cs typeface="Arial"/>
            </a:endParaRPr>
          </a:p>
        </p:txBody>
      </p:sp>
      <p:pic>
        <p:nvPicPr>
          <p:cNvPr id="1028" name="Picture 4" descr="Внутрішній туризм: де і як відпочивають українці | Новини | Туристична  компанія «ТамТур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786190"/>
            <a:ext cx="3929058" cy="2764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Кратко Сергій\Desktop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7" y="357165"/>
            <a:ext cx="8072463" cy="60543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Кратко Сергій\Desktop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14290"/>
            <a:ext cx="7810522" cy="5857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Кратко Сергій\Desktop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7725" y="285728"/>
            <a:ext cx="8096275" cy="6072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Кратко Сергій\Desktop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7" y="428604"/>
            <a:ext cx="8001024" cy="6143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8825" y="332657"/>
            <a:ext cx="8385175" cy="953204"/>
          </a:xfrm>
        </p:spPr>
        <p:txBody>
          <a:bodyPr/>
          <a:lstStyle/>
          <a:p>
            <a:pPr algn="ctr"/>
            <a:r>
              <a:rPr lang="uk-UA" dirty="0"/>
              <a:t>І ще багато цікавого…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6650" y="1142984"/>
            <a:ext cx="8007350" cy="129614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dirty="0"/>
              <a:t>До зустрічі на лекційних та практичних заняттях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4509120"/>
            <a:ext cx="77048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0" u="none" strike="noStrike" kern="0" cap="none" spc="0" normalizeH="0" baseline="0" noProof="0" dirty="0">
              <a:ln>
                <a:noFill/>
              </a:ln>
              <a:solidFill>
                <a:srgbClr val="404176"/>
              </a:solidFill>
              <a:effectLst/>
              <a:uLnTx/>
              <a:uFillTx/>
              <a:latin typeface="Century Schoolbook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0" cap="none" spc="0" normalizeH="0" baseline="0" noProof="0" dirty="0">
                <a:ln>
                  <a:noFill/>
                </a:ln>
                <a:solidFill>
                  <a:srgbClr val="404176"/>
                </a:solidFill>
                <a:effectLst/>
                <a:uLnTx/>
                <a:uFillTx/>
                <a:latin typeface="Century Schoolbook"/>
              </a:rPr>
              <a:t>Викладач: </a:t>
            </a: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404176"/>
                </a:solidFill>
                <a:effectLst/>
                <a:uLnTx/>
                <a:uFillTx/>
                <a:latin typeface="Century Schoolbook"/>
              </a:rPr>
              <a:t>доцент кафедри біології, екології та методик їх навчання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404176"/>
                </a:solidFill>
                <a:effectLst/>
                <a:uLnTx/>
                <a:uFillTx/>
                <a:latin typeface="Century Schoolbook"/>
              </a:rPr>
              <a:t> </a:t>
            </a:r>
            <a:r>
              <a:rPr kumimoji="0" lang="uk-UA" sz="2400" b="1" i="0" u="none" strike="noStrike" kern="0" cap="none" spc="0" normalizeH="0" baseline="0" noProof="0" dirty="0" err="1">
                <a:ln>
                  <a:noFill/>
                </a:ln>
                <a:solidFill>
                  <a:srgbClr val="404176"/>
                </a:solidFill>
                <a:effectLst/>
                <a:uLnTx/>
                <a:uFillTx/>
                <a:latin typeface="Century Schoolbook"/>
              </a:rPr>
              <a:t>Кратко</a:t>
            </a: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404176"/>
                </a:solidFill>
                <a:effectLst/>
                <a:uLnTx/>
                <a:uFillTx/>
                <a:latin typeface="Century Schoolbook"/>
              </a:rPr>
              <a:t> О.В.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404176"/>
              </a:solidFill>
              <a:effectLst/>
              <a:uLnTx/>
              <a:uFillTx/>
            </a:endParaRPr>
          </a:p>
        </p:txBody>
      </p:sp>
      <p:pic>
        <p:nvPicPr>
          <p:cNvPr id="26626" name="Picture 2" descr="Вінниця та область презентували на розгляд фахівцям туристичної індустрії  10 оригінальних турпродукті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500306"/>
            <a:ext cx="5143536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7580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571480"/>
            <a:ext cx="7498080" cy="228601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Метою навчальної дисципліни є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сформувати у студентів фахового світогляду, базового рівня знань стосовно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геопросторових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аспектів організації, розвитку і функціонування національного туристсько-рекреаційного комплексу на базі ринкових механізмів, в контексті модернізації у відповідності до глобальних процесів, проблем та необхідності входження України в світову індустрію туризму. </a:t>
            </a:r>
          </a:p>
          <a:p>
            <a:pPr>
              <a:buNone/>
            </a:pPr>
            <a:endParaRPr lang="uk-UA" dirty="0"/>
          </a:p>
          <a:p>
            <a:pPr>
              <a:buNone/>
            </a:pPr>
            <a:endParaRPr lang="uk-UA" dirty="0"/>
          </a:p>
        </p:txBody>
      </p:sp>
      <p:pic>
        <p:nvPicPr>
          <p:cNvPr id="12290" name="Picture 2" descr="Перспективний план роботи по розвитку професії “Агент з організації  туризму. Адміністратор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786058"/>
            <a:ext cx="6858048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357298"/>
            <a:ext cx="7498080" cy="4800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 lvl="0"/>
            <a:r>
              <a:rPr lang="uk-UA" sz="4500" dirty="0">
                <a:latin typeface="Times New Roman" pitchFamily="18" charset="0"/>
                <a:cs typeface="Times New Roman" pitchFamily="18" charset="0"/>
              </a:rPr>
              <a:t>теоретичних основ дисципліни, її понятійно-термінологічного апарату; </a:t>
            </a:r>
          </a:p>
          <a:p>
            <a:pPr lvl="0"/>
            <a:r>
              <a:rPr lang="uk-UA" sz="4500" dirty="0">
                <a:latin typeface="Times New Roman" pitchFamily="18" charset="0"/>
                <a:cs typeface="Times New Roman" pitchFamily="18" charset="0"/>
              </a:rPr>
              <a:t>Закономірності розміщення, особливості структури, потенційні запаси та сучасний рівень використання різноманітних видів рекреаційних й туристичних ресурсів; </a:t>
            </a:r>
          </a:p>
          <a:p>
            <a:pPr lvl="0"/>
            <a:r>
              <a:rPr lang="uk-UA" sz="4500" dirty="0">
                <a:latin typeface="Times New Roman" pitchFamily="18" charset="0"/>
                <a:cs typeface="Times New Roman" pitchFamily="18" charset="0"/>
              </a:rPr>
              <a:t>функціонування і розвитку територіально-рекреаційних систем; </a:t>
            </a:r>
          </a:p>
          <a:p>
            <a:pPr lvl="0"/>
            <a:r>
              <a:rPr lang="uk-UA" sz="4500" dirty="0">
                <a:latin typeface="Times New Roman" pitchFamily="18" charset="0"/>
                <a:cs typeface="Times New Roman" pitchFamily="18" charset="0"/>
              </a:rPr>
              <a:t>умови та чинники формування туристичних ареалів України; </a:t>
            </a:r>
          </a:p>
          <a:p>
            <a:pPr lvl="0"/>
            <a:r>
              <a:rPr lang="uk-UA" sz="4500" dirty="0">
                <a:latin typeface="Times New Roman" pitchFamily="18" charset="0"/>
                <a:cs typeface="Times New Roman" pitchFamily="18" charset="0"/>
              </a:rPr>
              <a:t> характеристику окремих туристичних регіонів Україні; </a:t>
            </a:r>
          </a:p>
          <a:p>
            <a:pPr lvl="0"/>
            <a:r>
              <a:rPr lang="uk-UA" sz="4500" dirty="0">
                <a:latin typeface="Times New Roman" pitchFamily="18" charset="0"/>
                <a:cs typeface="Times New Roman" pitchFamily="18" charset="0"/>
              </a:rPr>
              <a:t>основні проблеми та перспектив розвитку туристичної індустрії України; </a:t>
            </a:r>
          </a:p>
          <a:p>
            <a:pPr lvl="0"/>
            <a:r>
              <a:rPr lang="uk-UA" sz="4500" dirty="0">
                <a:latin typeface="Times New Roman" pitchFamily="18" charset="0"/>
                <a:cs typeface="Times New Roman" pitchFamily="18" charset="0"/>
              </a:rPr>
              <a:t>існуючі схеми туристично-рекреаційного районування України; </a:t>
            </a:r>
          </a:p>
          <a:p>
            <a:pPr lvl="0"/>
            <a:r>
              <a:rPr lang="uk-UA" sz="4500" dirty="0">
                <a:latin typeface="Times New Roman" pitchFamily="18" charset="0"/>
                <a:cs typeface="Times New Roman" pitchFamily="18" charset="0"/>
              </a:rPr>
              <a:t>величини туристично-рекреаційного потенціалу рекреаційних районів України; </a:t>
            </a:r>
          </a:p>
          <a:p>
            <a:pPr lvl="0"/>
            <a:r>
              <a:rPr lang="uk-UA" sz="4500" dirty="0">
                <a:latin typeface="Times New Roman" pitchFamily="18" charset="0"/>
                <a:cs typeface="Times New Roman" pitchFamily="18" charset="0"/>
              </a:rPr>
              <a:t>перспективні напрями розвитку туристично-рекреаційного комплексу України; </a:t>
            </a:r>
          </a:p>
          <a:p>
            <a:pPr lvl="0"/>
            <a:r>
              <a:rPr lang="uk-UA" sz="4500" dirty="0">
                <a:latin typeface="Times New Roman" pitchFamily="18" charset="0"/>
                <a:cs typeface="Times New Roman" pitchFamily="18" charset="0"/>
              </a:rPr>
              <a:t>свій рідний край, та маєте бажання до саморозвитку та самовдосконалення. </a:t>
            </a:r>
          </a:p>
          <a:p>
            <a:endParaRPr lang="uk-UA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571736" y="785794"/>
            <a:ext cx="4876591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kumimoji="0" lang="uk-UA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Ви хочете дізнатися:</a:t>
            </a:r>
            <a:endParaRPr kumimoji="0" lang="uk-UA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488" y="6000768"/>
            <a:ext cx="5500694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Тоді запрошую до вивчення навчальної дисципліни ТУРИСТИЧНІ РЕСУРСИ УКРАЇНИ</a:t>
            </a:r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068530" cy="10688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dirty="0"/>
              <a:t>ЩО Ж ЦІКАВОГО ВИ ДІЗНАЄТЕСЯ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8794" y="3357562"/>
            <a:ext cx="6400800" cy="76693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dirty="0"/>
              <a:t>ПІД ЧАС ВИВЧЕННЯ КУРСУ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2" y="1357298"/>
            <a:ext cx="2630076" cy="21251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929190" y="5072074"/>
            <a:ext cx="8874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8000" dirty="0">
                <a:solidFill>
                  <a:srgbClr val="FF0000"/>
                </a:solidFill>
              </a:rPr>
              <a:t>?</a:t>
            </a:r>
            <a:endParaRPr lang="ru-RU" sz="8000" dirty="0">
              <a:solidFill>
                <a:srgbClr val="FF0000"/>
              </a:solidFill>
            </a:endParaRPr>
          </a:p>
        </p:txBody>
      </p:sp>
      <p:pic>
        <p:nvPicPr>
          <p:cNvPr id="27650" name="Picture 2" descr="Презентація &quot;Туризм в Україні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41050">
            <a:off x="1408589" y="3914135"/>
            <a:ext cx="3489548" cy="2617161"/>
          </a:xfrm>
          <a:prstGeom prst="rect">
            <a:avLst/>
          </a:prstGeom>
          <a:noFill/>
        </p:spPr>
      </p:pic>
      <p:pic>
        <p:nvPicPr>
          <p:cNvPr id="27652" name="Picture 4" descr="Презентація &quot;Природні ресурси України&quot;"/>
          <p:cNvPicPr>
            <a:picLocks noChangeAspect="1" noChangeArrowheads="1"/>
          </p:cNvPicPr>
          <p:nvPr/>
        </p:nvPicPr>
        <p:blipFill>
          <a:blip r:embed="rId4"/>
          <a:srcRect l="13929" t="25714" r="15357" b="4285"/>
          <a:stretch>
            <a:fillRect/>
          </a:stretch>
        </p:blipFill>
        <p:spPr bwMode="auto">
          <a:xfrm rot="21177217">
            <a:off x="5720618" y="4049975"/>
            <a:ext cx="3286148" cy="24397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3364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Кратко Сергій\Desktop\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85728"/>
            <a:ext cx="7905805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0" name="Picture 2" descr="C:\Users\Кратко Сергій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443" y="0"/>
            <a:ext cx="819155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 descr="C:\Users\Кратко Сергій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0"/>
            <a:ext cx="7905773" cy="5929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Кратко Сергій\Desktop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290"/>
            <a:ext cx="8143900" cy="6107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Кратко Сергій\Desktop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52"/>
            <a:ext cx="8001056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57</TotalTime>
  <Words>214</Words>
  <Application>Microsoft Office PowerPoint</Application>
  <PresentationFormat>Екран (4:3)</PresentationFormat>
  <Paragraphs>36</Paragraphs>
  <Slides>14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22" baseType="lpstr">
      <vt:lpstr>Arial</vt:lpstr>
      <vt:lpstr>Century Schoolbook</vt:lpstr>
      <vt:lpstr>Corbel</vt:lpstr>
      <vt:lpstr>Gill Sans MT</vt:lpstr>
      <vt:lpstr>Times New Roman</vt:lpstr>
      <vt:lpstr>Verdana</vt:lpstr>
      <vt:lpstr>Wingdings 2</vt:lpstr>
      <vt:lpstr>Солнцестояние</vt:lpstr>
      <vt:lpstr>Презентація PowerPoint</vt:lpstr>
      <vt:lpstr>Презентація PowerPoint</vt:lpstr>
      <vt:lpstr>Презентація PowerPoint</vt:lpstr>
      <vt:lpstr>ЩО Ж ЦІКАВОГО ВИ ДІЗНАЄТЕСЯ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І ще багато цікавого…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Кратко Сергій</dc:creator>
  <cp:lastModifiedBy>Olya</cp:lastModifiedBy>
  <cp:revision>7</cp:revision>
  <dcterms:created xsi:type="dcterms:W3CDTF">2021-01-17T09:07:48Z</dcterms:created>
  <dcterms:modified xsi:type="dcterms:W3CDTF">2024-05-09T19:07:36Z</dcterms:modified>
</cp:coreProperties>
</file>