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1" r:id="rId2"/>
    <p:sldId id="258" r:id="rId3"/>
    <p:sldId id="293" r:id="rId4"/>
    <p:sldId id="295" r:id="rId5"/>
    <p:sldId id="290" r:id="rId6"/>
    <p:sldId id="294" r:id="rId7"/>
    <p:sldId id="296" r:id="rId8"/>
    <p:sldId id="308" r:id="rId9"/>
    <p:sldId id="310" r:id="rId10"/>
    <p:sldId id="311" r:id="rId11"/>
    <p:sldId id="312" r:id="rId12"/>
    <p:sldId id="313" r:id="rId13"/>
    <p:sldId id="317" r:id="rId14"/>
    <p:sldId id="319" r:id="rId15"/>
    <p:sldId id="320" r:id="rId16"/>
    <p:sldId id="321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506" autoAdjust="0"/>
  </p:normalViewPr>
  <p:slideViewPr>
    <p:cSldViewPr snapToGrid="0" snapToObjects="1">
      <p:cViewPr varScale="1">
        <p:scale>
          <a:sx n="67" d="100"/>
          <a:sy n="67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B8A4C-0243-4ECC-A912-E8A177E67426}" type="datetimeFigureOut">
              <a:rPr lang="uk-UA" smtClean="0"/>
              <a:t>08.05.2024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8661D-3397-4385-9934-D5BD483DF3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95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CA2E7-A309-422F-8B72-365D0E0B9E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7BB4-3E68-E74B-97C0-1067FBD53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6815-D84D-784F-9D1E-8A81C8381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A2EBE-99F3-FC4A-90AA-CB556B35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F6DBF-AE10-014C-8E4A-02C6CD62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A688-0D07-CA46-A520-F9B7EAE2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8F8A5-A0C4-FE4C-A103-DB8532D85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0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CE78-2B89-EF42-8D5B-99635FC7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14127-21BD-F246-8083-C2F562838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EBF2-206C-F84C-B7FC-47E9CDD2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9BB30-A9EC-7148-9095-C2B2A553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19B2D-4F63-2C43-A1D8-200E82BD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88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844A7-6D76-5A42-9DC8-B80F5DA45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66FB6-58FB-A64D-A3A6-C20186C34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44913-F6E5-8747-95AD-AE2E0870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E29A2-4288-4647-9D3D-AA54F770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7F81-F6F6-8642-836E-F20C79D6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655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60D8-AB70-8042-9A91-25D68ED7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0BF5-D183-AF4A-AC65-E9476D2EF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B7B6D-BB07-B644-8B8F-822A681E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71DF1-7B3A-4F46-898E-CE890ECC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99E5B-D5DB-6B40-9705-1908B5C7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073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7002-C1CF-AD44-95A5-CEF97D9C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7EC07-3CF6-A94E-AF12-F838374FF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BF4E7-115B-4746-8981-4EC113BE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2BC9-871A-2845-868A-3B32D76C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ED723-5CEC-BF4E-A266-7F1691A3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433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A430-C0E1-924D-9A5F-9050CC9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B8922-5B4E-5C45-9EF5-27B59C9C8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53DA3-5D0F-2C44-9FF3-3FC763354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86BA6-DDD7-1049-AF2C-4E006E55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2E47D-E906-2047-AA7E-FE731453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8020C-EC27-3F4F-B896-0AE8827F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829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D371-F842-9F45-8DCF-0AE1599C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78D21-7ABB-6C47-AAEE-FB91BDD0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3F726-BF62-0D4D-8446-973E36237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14565-6437-9A49-8EE5-DE4293923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DB87B-FC67-FB41-9767-67538233E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04A799-1079-EF4A-8720-A3B2E592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81B470-F498-2046-901F-B2E9EDAC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77859D-83F2-9B47-A5E2-6E6BA8D8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432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9D537-8E8A-B445-A250-381A546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B342B-BA2D-BD45-BAFA-956880DC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E2CDA-652B-5547-9A49-6B16B6AC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26770-E8AC-2F4C-8825-F1E54AFF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781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5DB650-588A-064E-8132-D351C8A5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24BAE-965D-3148-BBCE-F8797786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244C9-8974-DB45-B26A-DE57B89F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260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11CD-F26F-6241-AE67-6E523360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13FE-351A-6D40-AE86-8C1DCAACC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B3C62-766C-5244-A9E0-8BF6F00A1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4F8AC-3C26-7249-9DCF-16EB87C0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39A2F-16A6-7343-A358-5CF1E350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A89E3-B6B4-DF44-B2B7-9EE7B2BF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535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261E-7B03-9541-93F2-54C8AEB0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9F9A1-EAF7-014E-AC8B-1926C05C9D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3628-0BE1-414C-8DBA-61366AB1D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B2C75-FB05-8C42-88F0-38CA8F5C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C2430-D472-7A4D-9B8F-42554F5B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EDC6E-59AB-C746-AB47-8D6D750D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398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BA3D3-1483-4144-9C72-A56D32FB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739FD-A815-5840-94EA-D0D90D898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AB137-293F-434C-B2D1-A913F641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ECE7E-E73E-2146-968E-0D5E54855CE2}" type="datetimeFigureOut">
              <a:rPr lang="x-none" smtClean="0"/>
              <a:pPr/>
              <a:t>08.05.2024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8D4F9-E390-C04C-88F1-00B5AA4FE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A1002-27F4-2E42-9BC2-0788C8BA2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96559-E1B3-4847-9D2D-CEF46EDF8303}" type="slidenum">
              <a:rPr lang="x-none" smtClean="0"/>
              <a:pPr/>
              <a:t>‹№›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04BB3-4A3E-134A-875A-8AE017E747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7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9836" y="4776948"/>
            <a:ext cx="835292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kern="0" dirty="0">
                <a:solidFill>
                  <a:srgbClr val="404176"/>
                </a:solidFill>
                <a:latin typeface="Century Schoolbook"/>
                <a:cs typeface="Arial"/>
              </a:rPr>
              <a:t>Викладач: </a:t>
            </a:r>
            <a:r>
              <a:rPr lang="uk-UA" sz="2400" b="1" kern="0" dirty="0">
                <a:solidFill>
                  <a:srgbClr val="404176"/>
                </a:solidFill>
                <a:latin typeface="Century Schoolbook"/>
                <a:cs typeface="Arial"/>
              </a:rPr>
              <a:t>доцент кафедри біології, екології та методик їх навчання</a:t>
            </a:r>
          </a:p>
          <a:p>
            <a:pPr algn="ctr">
              <a:defRPr/>
            </a:pPr>
            <a:r>
              <a:rPr lang="uk-UA" sz="2400" b="1" kern="0" dirty="0">
                <a:solidFill>
                  <a:srgbClr val="404176"/>
                </a:solidFill>
                <a:latin typeface="Century Schoolbook"/>
                <a:cs typeface="Arial"/>
              </a:rPr>
              <a:t> Кратко О.В.</a:t>
            </a:r>
            <a:endParaRPr lang="ru-RU" sz="2400" kern="0" dirty="0">
              <a:solidFill>
                <a:srgbClr val="404176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D4B6F-564B-46BA-8317-4AFF931C2EE6}"/>
              </a:ext>
            </a:extLst>
          </p:cNvPr>
          <p:cNvSpPr txBox="1"/>
          <p:nvPr/>
        </p:nvSpPr>
        <p:spPr>
          <a:xfrm>
            <a:off x="605466" y="775112"/>
            <a:ext cx="110853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ПРЕЗЕНТАЦІЯ НАВЧАЛЬНОЇ ДИСЦИПЛІНИ</a:t>
            </a:r>
            <a:br>
              <a:rPr kumimoji="0" lang="ru-RU" sz="36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«</a:t>
            </a:r>
            <a:r>
              <a:rPr kumimoji="0" lang="ru-RU" sz="3600" b="1" i="0" u="none" strike="noStrike" kern="1200" cap="none" spc="0" normalizeH="0" baseline="0" noProof="0" dirty="0" err="1">
                <a:ln/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Біологічна</a:t>
            </a:r>
            <a:r>
              <a:rPr kumimoji="0" lang="ru-RU" sz="3600" b="1" i="0" u="none" strike="noStrike" kern="1200" cap="none" spc="0" normalizeH="0" baseline="0" noProof="0" dirty="0">
                <a:ln/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/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еволюція</a:t>
            </a:r>
            <a:r>
              <a:rPr kumimoji="0" lang="ru-RU" sz="3600" b="1" i="0" u="none" strike="noStrike" kern="1200" cap="none" spc="0" normalizeH="0" baseline="0" noProof="0" dirty="0">
                <a:ln/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br>
              <a:rPr kumimoji="0" lang="ru-RU" sz="2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5C7DA2-7E4A-4A89-B999-EA4D77AD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92" y="1668195"/>
            <a:ext cx="5218628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3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8372" name="Picture 4" descr="Розвиток життя на Землі від 534 до 248 млн. років тому На Землі з'явились трилобіти, а також організми, які мали органічні скелети (форамініфери, м..."/>
          <p:cNvPicPr>
            <a:picLocks noChangeAspect="1" noChangeArrowheads="1"/>
          </p:cNvPicPr>
          <p:nvPr/>
        </p:nvPicPr>
        <p:blipFill rotWithShape="1">
          <a:blip r:embed="rId2"/>
          <a:srcRect t="13948"/>
          <a:stretch/>
        </p:blipFill>
        <p:spPr bwMode="auto">
          <a:xfrm>
            <a:off x="0" y="1485106"/>
            <a:ext cx="12192000" cy="50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690B4C-04F6-4E9B-99BE-77958CDB8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25" y="421094"/>
            <a:ext cx="6236749" cy="8596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9394" name="Picture 2" descr="Розвиток життя на Землі Від 534 до 248 млн. років тому З'явились ракоскорпіони, голошкірі, перші справжні хребетні. Найважливіші події – вихід росл..."/>
          <p:cNvPicPr>
            <a:picLocks noChangeAspect="1" noChangeArrowheads="1"/>
          </p:cNvPicPr>
          <p:nvPr/>
        </p:nvPicPr>
        <p:blipFill rotWithShape="1">
          <a:blip r:embed="rId2"/>
          <a:srcRect t="11842"/>
          <a:stretch/>
        </p:blipFill>
        <p:spPr bwMode="auto">
          <a:xfrm>
            <a:off x="168772" y="1638300"/>
            <a:ext cx="11854456" cy="491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C2C9D0-5AC6-47E9-8B36-1778ED40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325" y="966014"/>
            <a:ext cx="6236749" cy="8596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Розвиток життя на Землі від 534 до 248 млн. років тому В середині ери господарюють хрящові риби (акули, скати), з'являються перші кісткові риби, дв..."/>
          <p:cNvPicPr>
            <a:picLocks noChangeAspect="1" noChangeArrowheads="1"/>
          </p:cNvPicPr>
          <p:nvPr/>
        </p:nvPicPr>
        <p:blipFill rotWithShape="1">
          <a:blip r:embed="rId2"/>
          <a:srcRect t="13098" b="-13098"/>
          <a:stretch/>
        </p:blipFill>
        <p:spPr bwMode="auto">
          <a:xfrm>
            <a:off x="0" y="1633561"/>
            <a:ext cx="11873552" cy="601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CF8AE5-D58A-4F50-A58C-804CC535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225" y="773950"/>
            <a:ext cx="6236749" cy="8596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4514" name="Picture 2" descr="Розвиток життя на Землі від 65 млн. років і до сьогоднішнього дня Господарюють ссавці, птахи, комахи та покритонасінні рослини. З'являються перші л..."/>
          <p:cNvPicPr>
            <a:picLocks noChangeAspect="1" noChangeArrowheads="1"/>
          </p:cNvPicPr>
          <p:nvPr/>
        </p:nvPicPr>
        <p:blipFill rotWithShape="1">
          <a:blip r:embed="rId2"/>
          <a:srcRect t="12356"/>
          <a:stretch/>
        </p:blipFill>
        <p:spPr bwMode="auto">
          <a:xfrm>
            <a:off x="155574" y="1612900"/>
            <a:ext cx="11731625" cy="524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2C430A-21E6-4AC5-8F0A-14F05BAA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625" y="753289"/>
            <a:ext cx="6236749" cy="8596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B055E-BB18-4FDB-A63C-35C9458C6D6A}" type="datetime1">
              <a:rPr lang="ru-RU">
                <a:solidFill>
                  <a:srgbClr val="404176"/>
                </a:solidFill>
              </a:rPr>
              <a:pPr>
                <a:defRPr/>
              </a:pPr>
              <a:t>08.05.2024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14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4003" y="2359621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4400" b="1" kern="0" spc="50" dirty="0">
                <a:ln w="9525" cmpd="sng">
                  <a:solidFill>
                    <a:srgbClr val="549E39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49E39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Підсумковий контроль – ЗАЛІК!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95" y="2008784"/>
            <a:ext cx="9017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94" y="908721"/>
            <a:ext cx="166370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573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2826" y="332657"/>
            <a:ext cx="8385175" cy="14319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uk-UA" sz="4000" kern="0" dirty="0">
                <a:solidFill>
                  <a:sysClr val="windowText" lastClr="000000"/>
                </a:solidFill>
              </a:rPr>
              <a:t>І ще багато цікавого…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556793"/>
            <a:ext cx="834548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17" y="2780929"/>
            <a:ext cx="3438525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08" y="4592265"/>
            <a:ext cx="77057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26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9864" y="1521082"/>
            <a:ext cx="6172200" cy="454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692696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52" y="2924945"/>
            <a:ext cx="2108494" cy="166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4882903"/>
            <a:ext cx="2138989" cy="171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Результат пошуку зображень за запитом &quot;МЕТЕЛИКИ АНІМАЦІЇ ЛЕТЯТЬ&quot;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784" y="-471597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63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4479" y="5445224"/>
            <a:ext cx="8385175" cy="808038"/>
          </a:xfrm>
          <a:prstGeom prst="rect">
            <a:avLst/>
          </a:prstGeom>
          <a:solidFill>
            <a:schemeClr val="accent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450215" indent="-269875">
              <a:tabLst>
                <a:tab pos="90170" algn="l"/>
                <a:tab pos="180340" algn="l"/>
              </a:tabLst>
            </a:pPr>
            <a:r>
              <a:rPr lang="uk-UA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Тоді запрошую до вивчення навчальної дисципліни БІОІНДИКАЦІЯ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2262" y="972870"/>
            <a:ext cx="8229600" cy="1180728"/>
          </a:xfr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indent="0" algn="ctr">
              <a:buNone/>
              <a:tabLst>
                <a:tab pos="90170" algn="l"/>
                <a:tab pos="180340" algn="l"/>
              </a:tabLst>
            </a:pPr>
            <a:r>
              <a:rPr lang="uk-UA" sz="4000" dirty="0">
                <a:solidFill>
                  <a:schemeClr val="tx1"/>
                </a:solidFill>
              </a:rPr>
              <a:t>Якщо Ви хочете дізнатися:</a:t>
            </a:r>
            <a:endParaRPr lang="ru-RU" sz="4000" kern="10" dirty="0">
              <a:ln w="1905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:ln>
              <a:solidFill>
                <a:schemeClr val="tx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4801" y="2247778"/>
            <a:ext cx="7929619" cy="3046988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prstClr val="black"/>
                </a:solidFill>
                <a:latin typeface="Calibri"/>
              </a:rPr>
              <a:t>види біоіндикації;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prstClr val="black"/>
                </a:solidFill>
                <a:latin typeface="Calibri"/>
              </a:rPr>
              <a:t>суть біоіндикації;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prstClr val="black"/>
                </a:solidFill>
                <a:latin typeface="Calibri"/>
              </a:rPr>
              <a:t>переваги біоіндикації перед фізико-хімічними методами досліджень;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prstClr val="black"/>
                </a:solidFill>
                <a:latin typeface="Calibri"/>
              </a:rPr>
              <a:t>які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живі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організми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є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показниками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аномальних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конентрацій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хімічних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сполук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prstClr val="black"/>
                </a:solidFill>
                <a:latin typeface="Calibri"/>
              </a:rPr>
              <a:t>які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токсичні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та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мутагенні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фактори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довкілля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біотестування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токсичності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5561" y="471974"/>
            <a:ext cx="7715199" cy="15168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R="88900" algn="just"/>
            <a:r>
              <a:rPr lang="uk-UA" sz="1700" b="1" dirty="0">
                <a:latin typeface="Times New Roman"/>
                <a:ea typeface="Times New Roman"/>
              </a:rPr>
              <a:t>Метою</a:t>
            </a:r>
            <a:r>
              <a:rPr lang="uk-UA" sz="1700" dirty="0">
                <a:latin typeface="Times New Roman"/>
                <a:ea typeface="Times New Roman"/>
              </a:rPr>
              <a:t> вивчення навчальної дисципліни є </a:t>
            </a:r>
            <a:r>
              <a:rPr lang="uk-UA" sz="1700" dirty="0">
                <a:latin typeface="Times New Roman"/>
              </a:rPr>
              <a:t>формування у майбутніх фахівців умінь та компетенції задля забезпечення застосування теоретичних знань у царині закономірностей еволюційного процесу, основних подій історії життя на Землі, місця теорії еволюції у системі сучасних біологічних дисциплін та застосування еволюційного підходу до вирішення конкретно наукових завдань. </a:t>
            </a:r>
            <a:endParaRPr lang="ru-RU" sz="1700" dirty="0"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3556" y="2021882"/>
            <a:ext cx="5598368" cy="37061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88900">
              <a:lnSpc>
                <a:spcPts val="1320"/>
              </a:lnSpc>
              <a:spcBef>
                <a:spcPts val="25"/>
              </a:spcBef>
            </a:pPr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Основними завданнями вивчення дисципліни є:</a:t>
            </a:r>
          </a:p>
          <a:p>
            <a:pPr marL="342900" marR="88900" indent="-342900" algn="just">
              <a:buFont typeface="Symbol"/>
              <a:buChar char=""/>
            </a:pPr>
            <a:r>
              <a:rPr lang="uk-UA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ознайомлення із теоретичними основами біологічної еволюції;</a:t>
            </a:r>
            <a:endParaRPr lang="ru-RU" sz="1600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marL="342900" marR="88900" indent="-342900" algn="just">
              <a:buFont typeface="Symbol"/>
              <a:buChar char=""/>
            </a:pPr>
            <a:r>
              <a:rPr lang="uk-UA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дати здобувачам уявлення про сучасні тенденції та напрями фундаментально-наукових досліджень у теорії еволюції і суміжних з нею наук, для майбутньої орієнтації;</a:t>
            </a:r>
          </a:p>
          <a:p>
            <a:pPr marL="342900" marR="88900" indent="-342900" algn="just">
              <a:buFont typeface="Symbol"/>
              <a:buChar char=""/>
            </a:pPr>
            <a:r>
              <a:rPr lang="uk-UA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ознайомлення з основними етапами та методами </a:t>
            </a:r>
            <a:r>
              <a:rPr lang="uk-UA" sz="1600" dirty="0">
                <a:solidFill>
                  <a:prstClr val="black"/>
                </a:solidFill>
                <a:latin typeface="Times New Roman"/>
                <a:cs typeface="Times New Roman"/>
              </a:rPr>
              <a:t>біологічної </a:t>
            </a:r>
            <a:r>
              <a:rPr lang="uk-UA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евволції</a:t>
            </a:r>
            <a:r>
              <a:rPr lang="uk-UA" sz="1600" dirty="0">
                <a:solidFill>
                  <a:prstClr val="black"/>
                </a:solidFill>
                <a:latin typeface="Times New Roman"/>
                <a:cs typeface="Times New Roman"/>
              </a:rPr>
              <a:t>; </a:t>
            </a:r>
            <a:endParaRPr lang="ru-RU"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42900" marR="88900" indent="-342900" algn="just">
              <a:buFont typeface="Symbol"/>
              <a:buChar char=""/>
            </a:pP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сформувати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уявлення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про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походення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життя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та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загальні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події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еволюції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життя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на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Землі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;</a:t>
            </a:r>
          </a:p>
          <a:p>
            <a:pPr marL="342900" marR="88900" indent="-342900" algn="just">
              <a:buFont typeface="Symbol"/>
              <a:buChar char=""/>
            </a:pP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сформувати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навички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володіння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методами та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методичними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прийомами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еволійного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аналізу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cs typeface="Times New Roman"/>
              </a:rPr>
              <a:t>біологічних</a:t>
            </a:r>
            <a:r>
              <a:rPr lang="ru-RU" sz="1600" dirty="0">
                <a:solidFill>
                  <a:prstClr val="black"/>
                </a:solidFill>
                <a:latin typeface="Times New Roman"/>
                <a:cs typeface="Times New Roman"/>
              </a:rPr>
              <a:t> систем.</a:t>
            </a:r>
          </a:p>
          <a:p>
            <a:pPr marL="342900" marR="88900" indent="-342900" algn="just">
              <a:buFont typeface="Symbol"/>
              <a:buChar char=""/>
            </a:pPr>
            <a:endParaRPr lang="ru-RU"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AutoShape 2" descr="ЄДНІСТЬ : Вже найближчим часом близько мільйона видів рослин і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4E2494-9B15-48EB-AF7C-6080AC5D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73" y="1988841"/>
            <a:ext cx="4902483" cy="41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3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437B1-D711-4813-BB19-0F22F461A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41"/>
          <a:stretch/>
        </p:blipFill>
        <p:spPr>
          <a:xfrm rot="20899921">
            <a:off x="7728685" y="3001428"/>
            <a:ext cx="3767649" cy="2441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2188A-58D1-4517-8275-C317693103D6}"/>
              </a:ext>
            </a:extLst>
          </p:cNvPr>
          <p:cNvSpPr txBox="1"/>
          <p:nvPr/>
        </p:nvSpPr>
        <p:spPr>
          <a:xfrm>
            <a:off x="5410200" y="118223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202124"/>
                </a:solidFill>
                <a:effectLst/>
                <a:latin typeface="Google Sans"/>
              </a:rPr>
              <a:t>Еволюційна біологія </a:t>
            </a:r>
            <a:r>
              <a:rPr lang="uk-UA" sz="2800" b="0" i="0" dirty="0">
                <a:solidFill>
                  <a:srgbClr val="202124"/>
                </a:solidFill>
                <a:effectLst/>
                <a:latin typeface="Google Sans"/>
              </a:rPr>
              <a:t>— </a:t>
            </a:r>
            <a:r>
              <a:rPr lang="uk-UA" sz="2800" b="0" i="0" dirty="0">
                <a:solidFill>
                  <a:srgbClr val="040C28"/>
                </a:solidFill>
                <a:effectLst/>
                <a:latin typeface="Google Sans"/>
              </a:rPr>
              <a:t>галузь біології, що вивчає процеси зміни видів, вищих таксонів, флор і </a:t>
            </a:r>
            <a:r>
              <a:rPr lang="uk-UA" sz="2800" b="0" i="0" dirty="0" err="1">
                <a:solidFill>
                  <a:srgbClr val="040C28"/>
                </a:solidFill>
                <a:effectLst/>
                <a:latin typeface="Google Sans"/>
              </a:rPr>
              <a:t>фаун</a:t>
            </a:r>
            <a:r>
              <a:rPr lang="uk-UA" sz="2800" b="0" i="0" dirty="0">
                <a:solidFill>
                  <a:srgbClr val="040C28"/>
                </a:solidFill>
                <a:effectLst/>
                <a:latin typeface="Google Sans"/>
              </a:rPr>
              <a:t>, генів, ознак, екосистем, а також механізми їх еволюції</a:t>
            </a:r>
            <a:r>
              <a:rPr lang="uk-UA" sz="2800" b="0" i="0" dirty="0">
                <a:solidFill>
                  <a:srgbClr val="202124"/>
                </a:solidFill>
                <a:effectLst/>
                <a:latin typeface="Google Sans"/>
              </a:rPr>
              <a:t>. </a:t>
            </a:r>
            <a:endParaRPr lang="uk-UA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703104-E7ED-4EAF-9A58-5921A608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4" y="722286"/>
            <a:ext cx="5009436" cy="541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1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5526" y="234572"/>
            <a:ext cx="9144000" cy="177558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/>
              <a:t>ЩО Ж ЦІКАВОГО ВИ ДІЗНАЄТЕСЯ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4167554"/>
            <a:ext cx="6400800" cy="76693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/>
              <a:t>ПІД ЧАС ВИВЧЕННЯ КУРСУ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27" y="2084268"/>
            <a:ext cx="2630076" cy="21251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92465" y="5143501"/>
            <a:ext cx="1315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>
                <a:solidFill>
                  <a:srgbClr val="FF0000"/>
                </a:solidFill>
                <a:latin typeface="Calibri"/>
              </a:rPr>
              <a:t>?</a:t>
            </a:r>
            <a:endParaRPr lang="ru-RU" sz="80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D959E9-FA6B-4077-85D4-2BE7965A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7206">
            <a:off x="7930664" y="4213343"/>
            <a:ext cx="3490626" cy="2470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79F860-E2A7-44B0-BE39-50BCB0836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1090">
            <a:off x="622653" y="2920277"/>
            <a:ext cx="3690788" cy="351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36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816062-6279-4B57-B3CA-99F10010D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367" y="438362"/>
            <a:ext cx="4218414" cy="112875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3200" dirty="0"/>
              <a:t>Ідеї еволюції;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200" dirty="0"/>
              <a:t>Докази еволюції.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EE0EF-3B47-471D-B65B-667E26F2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7400"/>
            <a:ext cx="12192000" cy="36030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DEAE-57A5-4469-A2FA-875C7863E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81" y="535276"/>
            <a:ext cx="6639119" cy="3603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1A7EF6-9230-4CD2-8927-6CBA385F4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644981"/>
            <a:ext cx="3408682" cy="2298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F19472-1236-4995-90B8-B2E9974E0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906" y="2919233"/>
            <a:ext cx="4394374" cy="1304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4D8842-84FB-4700-BE49-B9FB33567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71" t="14929" r="5313" b="25131"/>
          <a:stretch/>
        </p:blipFill>
        <p:spPr>
          <a:xfrm>
            <a:off x="685519" y="3571552"/>
            <a:ext cx="2875844" cy="1598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F19FE-7538-4D52-8C2D-C74483B0A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962" b="71739"/>
          <a:stretch/>
        </p:blipFill>
        <p:spPr>
          <a:xfrm>
            <a:off x="1685221" y="5146899"/>
            <a:ext cx="2686647" cy="8457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EC5F0B-78C9-4987-B661-9BC070E1CF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14" t="29555" r="28845" b="44283"/>
          <a:stretch/>
        </p:blipFill>
        <p:spPr>
          <a:xfrm>
            <a:off x="2294001" y="5969864"/>
            <a:ext cx="2855516" cy="7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5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A6823D-1B1C-4849-9484-D3775B9E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835025"/>
            <a:ext cx="6261100" cy="7651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Сучасні гіпотези походження життя</a:t>
            </a:r>
            <a:endParaRPr lang="uk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698C8-4EC7-4B54-AEF1-D4E01D0A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27557" r="20105" b="15934"/>
          <a:stretch/>
        </p:blipFill>
        <p:spPr>
          <a:xfrm>
            <a:off x="192073" y="1778000"/>
            <a:ext cx="4610100" cy="27092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8D945B-FFDB-4226-8664-4AD8EF954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4508">
            <a:off x="920104" y="4646872"/>
            <a:ext cx="3154040" cy="1786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7582F6-F4CB-4E54-92B5-D6FD9A21F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15" y="2777005"/>
            <a:ext cx="6627824" cy="3678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5ACA91-81FA-4CF8-814A-B1C2582B5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244" y="526545"/>
            <a:ext cx="3829956" cy="21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8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5298" name="Picture 2" descr="Розвиток життя на Землі від 3,5 до 2,5 млрд. років тому Ера прокаріот: бактерій та ціанобактерій. З'являється фотосинтез, і як наслідок цього в атм..."/>
          <p:cNvPicPr>
            <a:picLocks noChangeAspect="1" noChangeArrowheads="1"/>
          </p:cNvPicPr>
          <p:nvPr/>
        </p:nvPicPr>
        <p:blipFill rotWithShape="1">
          <a:blip r:embed="rId2"/>
          <a:srcRect t="12992"/>
          <a:stretch/>
        </p:blipFill>
        <p:spPr bwMode="auto">
          <a:xfrm>
            <a:off x="-1" y="1651001"/>
            <a:ext cx="12192001" cy="520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AA1BE-FB81-43A5-8387-727737A03CD8}"/>
              </a:ext>
            </a:extLst>
          </p:cNvPr>
          <p:cNvSpPr txBox="1"/>
          <p:nvPr/>
        </p:nvSpPr>
        <p:spPr>
          <a:xfrm>
            <a:off x="406400" y="969963"/>
            <a:ext cx="6096000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Розвиток життя на Землі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7346" name="Picture 2" descr="Протероз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8299"/>
            <a:ext cx="12192000" cy="576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F08B35-5174-4770-BC79-D9865EC0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0193"/>
            <a:ext cx="6236749" cy="8596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258</Words>
  <Application>Microsoft Office PowerPoint</Application>
  <PresentationFormat>Широкий екран</PresentationFormat>
  <Paragraphs>31</Paragraphs>
  <Slides>16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Schoolbook</vt:lpstr>
      <vt:lpstr>Google Sans</vt:lpstr>
      <vt:lpstr>Symbol</vt:lpstr>
      <vt:lpstr>Times New Roman</vt:lpstr>
      <vt:lpstr>Wingdings</vt:lpstr>
      <vt:lpstr>Office Theme</vt:lpstr>
      <vt:lpstr>Презентація PowerPoint</vt:lpstr>
      <vt:lpstr>Тоді запрошую до вивчення навчальної дисципліни БІОІНДИКАЦІЯ</vt:lpstr>
      <vt:lpstr>Презентація PowerPoint</vt:lpstr>
      <vt:lpstr>Презентація PowerPoint</vt:lpstr>
      <vt:lpstr>ЩО Ж ЦІКАВОГО ВИ ДІЗНАЄТЕСЯ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 ще багато цікавого…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Olya</cp:lastModifiedBy>
  <cp:revision>13</cp:revision>
  <dcterms:created xsi:type="dcterms:W3CDTF">2022-01-31T14:47:25Z</dcterms:created>
  <dcterms:modified xsi:type="dcterms:W3CDTF">2024-05-08T19:36:02Z</dcterms:modified>
</cp:coreProperties>
</file>