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2" r:id="rId2"/>
    <p:sldMasterId id="2147483758" r:id="rId3"/>
    <p:sldMasterId id="2147483771" r:id="rId4"/>
  </p:sldMasterIdLst>
  <p:notesMasterIdLst>
    <p:notesMasterId r:id="rId26"/>
  </p:notesMasterIdLst>
  <p:sldIdLst>
    <p:sldId id="256" r:id="rId5"/>
    <p:sldId id="279" r:id="rId6"/>
    <p:sldId id="282" r:id="rId7"/>
    <p:sldId id="280" r:id="rId8"/>
    <p:sldId id="281" r:id="rId9"/>
    <p:sldId id="257" r:id="rId10"/>
    <p:sldId id="275" r:id="rId11"/>
    <p:sldId id="259" r:id="rId12"/>
    <p:sldId id="258" r:id="rId13"/>
    <p:sldId id="260" r:id="rId14"/>
    <p:sldId id="261" r:id="rId15"/>
    <p:sldId id="266" r:id="rId16"/>
    <p:sldId id="267" r:id="rId17"/>
    <p:sldId id="269" r:id="rId18"/>
    <p:sldId id="270" r:id="rId19"/>
    <p:sldId id="271" r:id="rId20"/>
    <p:sldId id="276" r:id="rId21"/>
    <p:sldId id="277" r:id="rId22"/>
    <p:sldId id="284" r:id="rId23"/>
    <p:sldId id="285" r:id="rId24"/>
    <p:sldId id="278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9B6DC-DF85-4A03-BC71-59A8DD68D607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932F7-8B1A-45F1-9DCE-C723E81035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215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CA2E7-A309-422F-8B72-365D0E0B9E71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E14B6D-1ED9-4D96-9B5B-77A6A1ABD8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55201-E464-49C7-9C6D-1924F8C50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ACC9C-5791-4AFA-B367-3A0201E716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3E763-9BDE-4CBB-AB7F-053935EFB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F72C8-A132-4647-A416-790D57DF7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D7137-36F8-4E1D-92AD-713FF008EC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6E045-7EE3-427C-8A13-FBE0697919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3B42DB-3544-46F8-9356-084703A0F922}" type="datetimeFigureOut">
              <a:rPr lang="ru-RU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32B4928-DD84-4A98-8D5F-BB0D3E1ED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D96537-9B58-43B2-A410-23E61CCCDBEF}" type="datetimeFigureOut">
              <a:rPr lang="ru-RU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15DDE8-A9E4-43BA-AEC2-70F0F80AE5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5B05CB-89B2-4757-90B7-7C4685283B5F}" type="datetimeFigureOut">
              <a:rPr lang="ru-RU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0968D4A-AB02-4963-82DF-923AB36568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0D01F30-B2CA-4796-95CB-3D04BF6328EF}" type="datetimeFigureOut">
              <a:rPr lang="ru-RU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9D42C41-FB1E-4C83-98AA-872708BBEA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C902D-AD66-45CF-88F1-D6E61F01EE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BA263C-F986-47A8-984A-E0B13FA78289}" type="datetimeFigureOut">
              <a:rPr lang="ru-RU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4ADBA0-DDFA-43A2-A653-9D94463193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7AAD5BF-A6D8-4A0F-A8F1-915E0148E861}" type="datetimeFigureOut">
              <a:rPr lang="ru-RU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C0303C-3D58-413E-917C-A567CFD8F3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10BEBD4-CC63-40C5-8F1C-4F5103E8CCA5}" type="datetimeFigureOut">
              <a:rPr lang="ru-RU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6A05804-7F1A-4739-9A93-B01CAE3441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387C976-79C1-4245-8858-24BE3C50E7DA}" type="datetimeFigureOut">
              <a:rPr lang="ru-RU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066C90B-2C91-42E6-A355-7CAC661F37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2E58A74-2138-4F35-9C6E-27B003BEB471}" type="datetimeFigureOut">
              <a:rPr lang="ru-RU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08DB4D-D7FD-45C1-9A9E-41E742EF4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8A02C7C-7D01-40E0-BF2B-35C3840D545D}" type="datetimeFigureOut">
              <a:rPr lang="ru-RU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BE1932-8743-4DC5-A70C-047932849E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5731AC0-7AFC-456E-837F-4634775E0865}" type="datetimeFigureOut">
              <a:rPr lang="ru-RU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2AB13E-FFC8-4025-A6B1-DB8A6934C4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50"/>
          <p:cNvGrpSpPr>
            <a:grpSpLocks/>
          </p:cNvGrpSpPr>
          <p:nvPr/>
        </p:nvGrpSpPr>
        <p:grpSpPr bwMode="auto">
          <a:xfrm>
            <a:off x="1" y="107950"/>
            <a:ext cx="9101138" cy="6750050"/>
            <a:chOff x="0" y="68"/>
            <a:chExt cx="5733" cy="4252"/>
          </a:xfrm>
        </p:grpSpPr>
        <p:grpSp>
          <p:nvGrpSpPr>
            <p:cNvPr id="5" name="Group 2051"/>
            <p:cNvGrpSpPr>
              <a:grpSpLocks/>
            </p:cNvGrpSpPr>
            <p:nvPr/>
          </p:nvGrpSpPr>
          <p:grpSpPr bwMode="auto">
            <a:xfrm>
              <a:off x="0" y="68"/>
              <a:ext cx="5733" cy="4088"/>
              <a:chOff x="0" y="68"/>
              <a:chExt cx="5733" cy="4088"/>
            </a:xfrm>
          </p:grpSpPr>
          <p:grpSp>
            <p:nvGrpSpPr>
              <p:cNvPr id="37" name="Group 2052"/>
              <p:cNvGrpSpPr>
                <a:grpSpLocks/>
              </p:cNvGrpSpPr>
              <p:nvPr userDrawn="1"/>
            </p:nvGrpSpPr>
            <p:grpSpPr bwMode="auto">
              <a:xfrm>
                <a:off x="0" y="144"/>
                <a:ext cx="5730" cy="4012"/>
                <a:chOff x="0" y="144"/>
                <a:chExt cx="5730" cy="4012"/>
              </a:xfrm>
            </p:grpSpPr>
            <p:sp>
              <p:nvSpPr>
                <p:cNvPr id="50" name="Line 2053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5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1" name="Line 2054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896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2" name="Line 2055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41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3" name="Line 2056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91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4" name="Line 2057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43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5" name="Line 2058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939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6" name="Line 2059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460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7" name="Line 2060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61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58" name="Group 2061"/>
                <p:cNvGrpSpPr>
                  <a:grpSpLocks/>
                </p:cNvGrpSpPr>
                <p:nvPr userDrawn="1"/>
              </p:nvGrpSpPr>
              <p:grpSpPr bwMode="auto">
                <a:xfrm>
                  <a:off x="483" y="144"/>
                  <a:ext cx="975" cy="4012"/>
                  <a:chOff x="483" y="144"/>
                  <a:chExt cx="975" cy="4012"/>
                </a:xfrm>
              </p:grpSpPr>
              <p:grpSp>
                <p:nvGrpSpPr>
                  <p:cNvPr id="207" name="Group 2062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83" y="144"/>
                    <a:ext cx="975" cy="947"/>
                    <a:chOff x="483" y="144"/>
                    <a:chExt cx="975" cy="947"/>
                  </a:xfrm>
                </p:grpSpPr>
                <p:sp>
                  <p:nvSpPr>
                    <p:cNvPr id="235" name="Line 206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6" name="Line 20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7" name="Line 206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8" name="Line 206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9" name="Line 206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40" name="Line 20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41" name="Line 206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42" name="Line 207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08" name="Group 2071"/>
                  <p:cNvGrpSpPr>
                    <a:grpSpLocks/>
                  </p:cNvGrpSpPr>
                  <p:nvPr/>
                </p:nvGrpSpPr>
                <p:grpSpPr bwMode="auto">
                  <a:xfrm>
                    <a:off x="483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227" name="Line 207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8" name="Line 207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9" name="Line 207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0" name="Line 207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1" name="Line 207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2" name="Line 207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3" name="Line 207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34" name="Line 207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09" name="Group 2080"/>
                  <p:cNvGrpSpPr>
                    <a:grpSpLocks/>
                  </p:cNvGrpSpPr>
                  <p:nvPr/>
                </p:nvGrpSpPr>
                <p:grpSpPr bwMode="auto">
                  <a:xfrm>
                    <a:off x="483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219" name="Line 20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0" name="Line 208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1" name="Line 208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2" name="Line 208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3" name="Line 20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4" name="Line 208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5" name="Line 208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6" name="Line 208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10" name="Group 2089"/>
                  <p:cNvGrpSpPr>
                    <a:grpSpLocks/>
                  </p:cNvGrpSpPr>
                  <p:nvPr/>
                </p:nvGrpSpPr>
                <p:grpSpPr bwMode="auto">
                  <a:xfrm>
                    <a:off x="483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211" name="Line 209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2" name="Line 209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3" name="Line 20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4" name="Line 209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5" name="Line 209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6" name="Line 209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7" name="Line 20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18" name="Line 209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59" name="Group 2098"/>
                <p:cNvGrpSpPr>
                  <a:grpSpLocks/>
                </p:cNvGrpSpPr>
                <p:nvPr userDrawn="1"/>
              </p:nvGrpSpPr>
              <p:grpSpPr bwMode="auto">
                <a:xfrm>
                  <a:off x="1551" y="144"/>
                  <a:ext cx="975" cy="4012"/>
                  <a:chOff x="1551" y="144"/>
                  <a:chExt cx="975" cy="4012"/>
                </a:xfrm>
              </p:grpSpPr>
              <p:grpSp>
                <p:nvGrpSpPr>
                  <p:cNvPr id="171" name="Group 2099"/>
                  <p:cNvGrpSpPr>
                    <a:grpSpLocks/>
                  </p:cNvGrpSpPr>
                  <p:nvPr userDrawn="1"/>
                </p:nvGrpSpPr>
                <p:grpSpPr bwMode="auto">
                  <a:xfrm>
                    <a:off x="1551" y="144"/>
                    <a:ext cx="975" cy="947"/>
                    <a:chOff x="1551" y="144"/>
                    <a:chExt cx="975" cy="947"/>
                  </a:xfrm>
                </p:grpSpPr>
                <p:sp>
                  <p:nvSpPr>
                    <p:cNvPr id="199" name="Line 210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0" name="Line 210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1" name="Line 210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2" name="Line 210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3" name="Line 210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4" name="Line 210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5" name="Line 210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6" name="Line 210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72" name="Group 2108"/>
                  <p:cNvGrpSpPr>
                    <a:grpSpLocks/>
                  </p:cNvGrpSpPr>
                  <p:nvPr/>
                </p:nvGrpSpPr>
                <p:grpSpPr bwMode="auto">
                  <a:xfrm>
                    <a:off x="1551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91" name="Line 210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2" name="Line 211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3" name="Line 211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4" name="Line 211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5" name="Line 211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6" name="Line 211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7" name="Line 211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8" name="Line 211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73" name="Group 2117"/>
                  <p:cNvGrpSpPr>
                    <a:grpSpLocks/>
                  </p:cNvGrpSpPr>
                  <p:nvPr/>
                </p:nvGrpSpPr>
                <p:grpSpPr bwMode="auto">
                  <a:xfrm>
                    <a:off x="1551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83" name="Line 211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4" name="Line 211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5" name="Line 212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6" name="Line 212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7" name="Line 212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8" name="Line 212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9" name="Line 212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0" name="Line 212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74" name="Group 2126"/>
                  <p:cNvGrpSpPr>
                    <a:grpSpLocks/>
                  </p:cNvGrpSpPr>
                  <p:nvPr/>
                </p:nvGrpSpPr>
                <p:grpSpPr bwMode="auto">
                  <a:xfrm>
                    <a:off x="1551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75" name="Line 212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6" name="Line 212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7" name="Line 212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8" name="Line 213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9" name="Line 213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0" name="Line 213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1" name="Line 213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82" name="Line 213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60" name="Group 2135"/>
                <p:cNvGrpSpPr>
                  <a:grpSpLocks/>
                </p:cNvGrpSpPr>
                <p:nvPr userDrawn="1"/>
              </p:nvGrpSpPr>
              <p:grpSpPr bwMode="auto">
                <a:xfrm>
                  <a:off x="2619" y="144"/>
                  <a:ext cx="975" cy="4012"/>
                  <a:chOff x="2619" y="144"/>
                  <a:chExt cx="975" cy="4012"/>
                </a:xfrm>
              </p:grpSpPr>
              <p:grpSp>
                <p:nvGrpSpPr>
                  <p:cNvPr id="135" name="Group 2136"/>
                  <p:cNvGrpSpPr>
                    <a:grpSpLocks/>
                  </p:cNvGrpSpPr>
                  <p:nvPr userDrawn="1"/>
                </p:nvGrpSpPr>
                <p:grpSpPr bwMode="auto">
                  <a:xfrm>
                    <a:off x="2619" y="144"/>
                    <a:ext cx="975" cy="947"/>
                    <a:chOff x="2619" y="144"/>
                    <a:chExt cx="975" cy="947"/>
                  </a:xfrm>
                </p:grpSpPr>
                <p:sp>
                  <p:nvSpPr>
                    <p:cNvPr id="163" name="Line 213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4" name="Line 213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5" name="Line 213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6" name="Line 214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7" name="Line 214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8" name="Line 214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9" name="Line 214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0" name="Line 214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6" name="Group 2145"/>
                  <p:cNvGrpSpPr>
                    <a:grpSpLocks/>
                  </p:cNvGrpSpPr>
                  <p:nvPr/>
                </p:nvGrpSpPr>
                <p:grpSpPr bwMode="auto">
                  <a:xfrm>
                    <a:off x="2619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55" name="Line 214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6" name="Line 214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7" name="Line 214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8" name="Line 214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9" name="Line 215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0" name="Line 215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1" name="Line 215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2" name="Line 215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7" name="Group 2154"/>
                  <p:cNvGrpSpPr>
                    <a:grpSpLocks/>
                  </p:cNvGrpSpPr>
                  <p:nvPr/>
                </p:nvGrpSpPr>
                <p:grpSpPr bwMode="auto">
                  <a:xfrm>
                    <a:off x="2619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47" name="Line 215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8" name="Line 215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9" name="Line 215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0" name="Line 215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1" name="Line 215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2" name="Line 216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3" name="Line 216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4" name="Line 216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8" name="Group 2163"/>
                  <p:cNvGrpSpPr>
                    <a:grpSpLocks/>
                  </p:cNvGrpSpPr>
                  <p:nvPr/>
                </p:nvGrpSpPr>
                <p:grpSpPr bwMode="auto">
                  <a:xfrm>
                    <a:off x="2619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39" name="Line 21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0" name="Line 216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1" name="Line 216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2" name="Line 216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3" name="Line 21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4" name="Line 216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5" name="Line 217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6" name="Line 217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61" name="Group 2172"/>
                <p:cNvGrpSpPr>
                  <a:grpSpLocks/>
                </p:cNvGrpSpPr>
                <p:nvPr userDrawn="1"/>
              </p:nvGrpSpPr>
              <p:grpSpPr bwMode="auto">
                <a:xfrm>
                  <a:off x="3687" y="144"/>
                  <a:ext cx="975" cy="4012"/>
                  <a:chOff x="3687" y="144"/>
                  <a:chExt cx="975" cy="4012"/>
                </a:xfrm>
              </p:grpSpPr>
              <p:grpSp>
                <p:nvGrpSpPr>
                  <p:cNvPr id="99" name="Group 2173"/>
                  <p:cNvGrpSpPr>
                    <a:grpSpLocks/>
                  </p:cNvGrpSpPr>
                  <p:nvPr userDrawn="1"/>
                </p:nvGrpSpPr>
                <p:grpSpPr bwMode="auto">
                  <a:xfrm>
                    <a:off x="3687" y="144"/>
                    <a:ext cx="975" cy="947"/>
                    <a:chOff x="3687" y="144"/>
                    <a:chExt cx="975" cy="947"/>
                  </a:xfrm>
                </p:grpSpPr>
                <p:sp>
                  <p:nvSpPr>
                    <p:cNvPr id="127" name="Line 217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8" name="Line 217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9" name="Line 217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0" name="Line 217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1" name="Line 217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2" name="Line 217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3" name="Line 218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4" name="Line 218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0" name="Group 2182"/>
                  <p:cNvGrpSpPr>
                    <a:grpSpLocks/>
                  </p:cNvGrpSpPr>
                  <p:nvPr/>
                </p:nvGrpSpPr>
                <p:grpSpPr bwMode="auto">
                  <a:xfrm>
                    <a:off x="3687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19" name="Line 218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0" name="Line 218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1" name="Line 218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2" name="Line 218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3" name="Line 218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4" name="Line 218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5" name="Line 218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6" name="Line 219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1" name="Group 2191"/>
                  <p:cNvGrpSpPr>
                    <a:grpSpLocks/>
                  </p:cNvGrpSpPr>
                  <p:nvPr/>
                </p:nvGrpSpPr>
                <p:grpSpPr bwMode="auto">
                  <a:xfrm>
                    <a:off x="3687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11" name="Line 219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2" name="Line 219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3" name="Line 219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4" name="Line 219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5" name="Line 219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6" name="Line 219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7" name="Line 219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8" name="Line 219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2" name="Group 2200"/>
                  <p:cNvGrpSpPr>
                    <a:grpSpLocks/>
                  </p:cNvGrpSpPr>
                  <p:nvPr/>
                </p:nvGrpSpPr>
                <p:grpSpPr bwMode="auto">
                  <a:xfrm>
                    <a:off x="3687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103" name="Line 220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4" name="Line 220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5" name="Line 220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6" name="Line 220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7" name="Line 220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8" name="Line 220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9" name="Line 220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0" name="Line 220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62" name="Group 2209"/>
                <p:cNvGrpSpPr>
                  <a:grpSpLocks/>
                </p:cNvGrpSpPr>
                <p:nvPr userDrawn="1"/>
              </p:nvGrpSpPr>
              <p:grpSpPr bwMode="auto">
                <a:xfrm>
                  <a:off x="4755" y="144"/>
                  <a:ext cx="975" cy="4012"/>
                  <a:chOff x="4755" y="144"/>
                  <a:chExt cx="975" cy="4012"/>
                </a:xfrm>
              </p:grpSpPr>
              <p:grpSp>
                <p:nvGrpSpPr>
                  <p:cNvPr id="63" name="Group 22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755" y="144"/>
                    <a:ext cx="975" cy="947"/>
                    <a:chOff x="4755" y="144"/>
                    <a:chExt cx="975" cy="947"/>
                  </a:xfrm>
                </p:grpSpPr>
                <p:sp>
                  <p:nvSpPr>
                    <p:cNvPr id="91" name="Line 221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2" name="Line 221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3" name="Line 221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4" name="Line 221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5" name="Line 221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6" name="Line 221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7" name="Line 221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8" name="Line 221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64" name="Group 2219"/>
                  <p:cNvGrpSpPr>
                    <a:grpSpLocks/>
                  </p:cNvGrpSpPr>
                  <p:nvPr/>
                </p:nvGrpSpPr>
                <p:grpSpPr bwMode="auto">
                  <a:xfrm>
                    <a:off x="4755" y="1166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83" name="Line 222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4" name="Line 222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5" name="Line 222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6" name="Line 222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7" name="Line 222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8" name="Line 222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9" name="Line 222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0" name="Line 222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65" name="Group 2228"/>
                  <p:cNvGrpSpPr>
                    <a:grpSpLocks/>
                  </p:cNvGrpSpPr>
                  <p:nvPr/>
                </p:nvGrpSpPr>
                <p:grpSpPr bwMode="auto">
                  <a:xfrm>
                    <a:off x="4755" y="2187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75" name="Line 222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6" name="Line 223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7" name="Line 223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8" name="Line 223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9" name="Line 223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0" name="Line 223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1" name="Line 223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2" name="Line 223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66" name="Group 2237"/>
                  <p:cNvGrpSpPr>
                    <a:grpSpLocks/>
                  </p:cNvGrpSpPr>
                  <p:nvPr/>
                </p:nvGrpSpPr>
                <p:grpSpPr bwMode="auto">
                  <a:xfrm>
                    <a:off x="4755" y="3209"/>
                    <a:ext cx="975" cy="947"/>
                    <a:chOff x="288" y="528"/>
                    <a:chExt cx="1680" cy="1632"/>
                  </a:xfrm>
                </p:grpSpPr>
                <p:sp>
                  <p:nvSpPr>
                    <p:cNvPr id="67" name="Line 223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68" name="Line 223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69" name="Line 224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1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0" name="Line 224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1" name="Line 224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2" name="Line 224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3" name="Line 224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4" name="Line 224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hangingPunct="0"/>
                      <a:endParaRPr lang="ru-RU" sz="2400" smtClean="0">
                        <a:solidFill>
                          <a:srgbClr val="8383AD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38" name="Group 2246"/>
              <p:cNvGrpSpPr>
                <a:grpSpLocks/>
              </p:cNvGrpSpPr>
              <p:nvPr userDrawn="1"/>
            </p:nvGrpSpPr>
            <p:grpSpPr bwMode="auto">
              <a:xfrm>
                <a:off x="3" y="68"/>
                <a:ext cx="5730" cy="0"/>
                <a:chOff x="3" y="68"/>
                <a:chExt cx="5730" cy="0"/>
              </a:xfrm>
            </p:grpSpPr>
            <p:sp>
              <p:nvSpPr>
                <p:cNvPr id="39" name="Line 2247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98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" name="Line 2248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737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" name="Line 2249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266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" name="Line 2250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805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" name="Line 2251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2334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" name="Line 2252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2873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" name="Line 2253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3402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" name="Line 2254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3941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" name="Line 2255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4470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8" name="Line 2256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5009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9" name="Line 2257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5538" y="-2147282163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ru-RU" sz="2400" smtClean="0">
                    <a:solidFill>
                      <a:srgbClr val="8383AD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2258"/>
            <p:cNvGrpSpPr>
              <a:grpSpLocks/>
            </p:cNvGrpSpPr>
            <p:nvPr/>
          </p:nvGrpSpPr>
          <p:grpSpPr bwMode="auto">
            <a:xfrm>
              <a:off x="336" y="1200"/>
              <a:ext cx="5088" cy="1056"/>
              <a:chOff x="336" y="1200"/>
              <a:chExt cx="5088" cy="1056"/>
            </a:xfrm>
          </p:grpSpPr>
          <p:sp>
            <p:nvSpPr>
              <p:cNvPr id="32" name="Rectangle 2259"/>
              <p:cNvSpPr>
                <a:spLocks noChangeArrowheads="1"/>
              </p:cNvSpPr>
              <p:nvPr userDrawn="1"/>
            </p:nvSpPr>
            <p:spPr bwMode="auto">
              <a:xfrm>
                <a:off x="2880" y="1200"/>
                <a:ext cx="2544" cy="5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3" name="Rectangle 2260"/>
              <p:cNvSpPr>
                <a:spLocks noChangeArrowheads="1"/>
              </p:cNvSpPr>
              <p:nvPr userDrawn="1"/>
            </p:nvSpPr>
            <p:spPr bwMode="auto">
              <a:xfrm>
                <a:off x="2880" y="1728"/>
                <a:ext cx="2544" cy="52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4" name="Rectangle 2261"/>
              <p:cNvSpPr>
                <a:spLocks noChangeArrowheads="1"/>
              </p:cNvSpPr>
              <p:nvPr userDrawn="1"/>
            </p:nvSpPr>
            <p:spPr bwMode="auto">
              <a:xfrm>
                <a:off x="336" y="1728"/>
                <a:ext cx="2544" cy="528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5" name="Rectangle 2262"/>
              <p:cNvSpPr>
                <a:spLocks noChangeArrowheads="1"/>
              </p:cNvSpPr>
              <p:nvPr userDrawn="1"/>
            </p:nvSpPr>
            <p:spPr bwMode="auto">
              <a:xfrm>
                <a:off x="336" y="1200"/>
                <a:ext cx="2544" cy="52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  <p:sp>
            <p:nvSpPr>
              <p:cNvPr id="36" name="Rectangle 2263"/>
              <p:cNvSpPr>
                <a:spLocks noChangeArrowheads="1"/>
              </p:cNvSpPr>
              <p:nvPr userDrawn="1"/>
            </p:nvSpPr>
            <p:spPr bwMode="white">
              <a:xfrm>
                <a:off x="432" y="1296"/>
                <a:ext cx="4896" cy="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mtClean="0">
                  <a:solidFill>
                    <a:srgbClr val="8383AD"/>
                  </a:solidFill>
                </a:endParaRPr>
              </a:p>
            </p:txBody>
          </p:sp>
        </p:grpSp>
        <p:grpSp>
          <p:nvGrpSpPr>
            <p:cNvPr id="7" name="Group 2264"/>
            <p:cNvGrpSpPr>
              <a:grpSpLocks/>
            </p:cNvGrpSpPr>
            <p:nvPr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8" name="Group 2265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30" name="Rectangle 226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31" name="Rectangle 226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9" name="Group 2268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28" name="Rectangle 226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9" name="Rectangle 227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" name="Group 2271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26" name="Rectangle 227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7" name="Rectangle 227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1" name="Group 2274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24" name="Rectangle 227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5" name="Rectangle 2276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2" name="Group 2277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22" name="Rectangle 2278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3" name="Rectangle 2279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3" name="Group 2280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20" name="Rectangle 228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21" name="Rectangle 228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4" name="Group 2283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8" name="Rectangle 228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9" name="Rectangle 228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5" name="Group 2286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6" name="Rectangle 228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7" name="Rectangle 228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</p:grpSp>
      </p:grpSp>
      <p:pic>
        <p:nvPicPr>
          <p:cNvPr id="243" name="Picture 2294" descr="C:\WINNT\Profiles\rebeccal\Desktop\posbul1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4" y="3403606"/>
            <a:ext cx="2460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729" name="Rectangle 2289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3730" name="Rectangle 229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44" name="Rectangle 229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C28CA-4A40-4BDE-A0DB-753ACB1816C6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245" name="Rectangle 229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246" name="Rectangle 229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76F267-B709-4D13-9BA7-DAF854E0CFAF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19456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D1F8A-5675-42C9-A69C-3BEC02B1F045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363F22-F33E-4227-9BC4-2B3ED566BB82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83530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AFED4-6D73-41E3-82FE-CC4ECBF7ABB3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6909DD-273D-46D8-B053-972D9F6BB8B7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7345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59A9CE-DFBD-47EA-AE8C-2108ECBAE8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A060D-DD21-4390-9BF2-0D7C0156D668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B7335D-15F1-406D-B1E5-623F2D5EDCE6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36426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36DE5-41E3-412C-95E3-0C22FCDCFDC9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8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9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81E13C-1B3A-4204-99F0-564E9729B003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8347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8B56D-1CBE-43B4-8427-6DE111E736BD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4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2E78F3-E092-4EC0-BC60-461D69E00974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68689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B055E-BB18-4FDB-A63C-35C9458C6D6A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3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4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98BAA1-B4B7-4DAA-A36B-F102CB4AFADC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32464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1709D-62EC-4144-8B60-FF2050BED042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6A9837-8757-414F-9F9E-10A3773E775E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95793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86E47-3A56-4F68-9666-B5DFDCD13BF4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92EF13-9577-47D8-B16A-4918FD30E507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74829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9BDD3-EC4B-4AD5-BCF5-B766CC38EB9A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6B22EC-B874-481C-8BBE-018477D9E4E3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2175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7DCD3-9FC7-46FC-9060-3141B7363B3E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5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D608C3-E986-4099-8407-E8E9AFAB7A3B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01691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537A4-F14B-4420-B457-EFADD582FB79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5F7980-C9AB-4671-B4A6-1DA199FCC448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326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07.05.2024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02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9DFC4-6D88-42B1-A466-0E8C9033E6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005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07.05.2024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8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10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76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513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25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03770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4C71EC6-210F-42DE-9C53-41977AD35B3D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8457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427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3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1823A-A62A-47AA-B9D7-D9DDA37C9A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4C2C0-7EDC-4805-9956-281C0BB481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B05BC-DD7D-4D5F-8E90-0DBC813D3E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44547-5700-48ED-835B-64BE58DF5A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0C78DD7-6FD6-42BF-886B-0BB7347B75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smtClean="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FD1347C2-6C65-4FAB-A79E-3BFD77220E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38" r:id="rId2"/>
    <p:sldLayoutId id="2147483740" r:id="rId3"/>
    <p:sldLayoutId id="2147483737" r:id="rId4"/>
    <p:sldLayoutId id="2147483736" r:id="rId5"/>
    <p:sldLayoutId id="2147483735" r:id="rId6"/>
    <p:sldLayoutId id="2147483741" r:id="rId7"/>
    <p:sldLayoutId id="2147483734" r:id="rId8"/>
    <p:sldLayoutId id="2147483742" r:id="rId9"/>
    <p:sldLayoutId id="2147483733" r:id="rId10"/>
    <p:sldLayoutId id="2147483732" r:id="rId11"/>
    <p:sldLayoutId id="2147483743" r:id="rId12"/>
    <p:sldLayoutId id="2147483744" r:id="rId13"/>
    <p:sldLayoutId id="2147483745" r:id="rId14"/>
    <p:sldLayoutId id="2147483746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BCCAE17-022C-49E4-AF6B-1C7BDB5DA135}" type="datetimeFigureOut">
              <a:rPr lang="ru-RU"/>
              <a:pPr>
                <a:defRPr/>
              </a:pPr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865879A-F00D-4F73-B3FA-4CDD58BB9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15900" y="76200"/>
            <a:ext cx="8686800" cy="6781800"/>
            <a:chOff x="136" y="48"/>
            <a:chExt cx="5472" cy="4272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136" y="48"/>
              <a:ext cx="5472" cy="212"/>
              <a:chOff x="136" y="48"/>
              <a:chExt cx="5472" cy="212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136" y="48"/>
                <a:ext cx="1056" cy="212"/>
                <a:chOff x="2544" y="2160"/>
                <a:chExt cx="1920" cy="384"/>
              </a:xfrm>
            </p:grpSpPr>
            <p:sp>
              <p:nvSpPr>
                <p:cNvPr id="1083" name="Rectangle 5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4" name="Rectangle 6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5" name="Rectangle 7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6" name="Rectangle 8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7" name="Rectangle 9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59" name="Group 10"/>
              <p:cNvGrpSpPr>
                <a:grpSpLocks/>
              </p:cNvGrpSpPr>
              <p:nvPr/>
            </p:nvGrpSpPr>
            <p:grpSpPr bwMode="auto">
              <a:xfrm>
                <a:off x="1240" y="48"/>
                <a:ext cx="1056" cy="212"/>
                <a:chOff x="2544" y="2160"/>
                <a:chExt cx="1920" cy="384"/>
              </a:xfrm>
            </p:grpSpPr>
            <p:sp>
              <p:nvSpPr>
                <p:cNvPr id="1078" name="Rectangle 11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9" name="Rectangle 12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0" name="Rectangle 13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1" name="Rectangle 14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82" name="Rectangle 15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60" name="Group 16"/>
              <p:cNvGrpSpPr>
                <a:grpSpLocks/>
              </p:cNvGrpSpPr>
              <p:nvPr/>
            </p:nvGrpSpPr>
            <p:grpSpPr bwMode="auto">
              <a:xfrm>
                <a:off x="2344" y="48"/>
                <a:ext cx="1056" cy="212"/>
                <a:chOff x="2544" y="2160"/>
                <a:chExt cx="1920" cy="384"/>
              </a:xfrm>
            </p:grpSpPr>
            <p:sp>
              <p:nvSpPr>
                <p:cNvPr id="1073" name="Rectangle 17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4" name="Rectangle 18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5" name="Rectangle 19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6" name="Rectangle 20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7" name="Rectangle 21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61" name="Group 22"/>
              <p:cNvGrpSpPr>
                <a:grpSpLocks/>
              </p:cNvGrpSpPr>
              <p:nvPr/>
            </p:nvGrpSpPr>
            <p:grpSpPr bwMode="auto">
              <a:xfrm>
                <a:off x="3448" y="48"/>
                <a:ext cx="1056" cy="212"/>
                <a:chOff x="2544" y="2160"/>
                <a:chExt cx="1920" cy="384"/>
              </a:xfrm>
            </p:grpSpPr>
            <p:sp>
              <p:nvSpPr>
                <p:cNvPr id="1068" name="Rectangle 23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9" name="Rectangle 24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0" name="Rectangle 25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1" name="Rectangle 26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72" name="Rectangle 27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62" name="Group 28"/>
              <p:cNvGrpSpPr>
                <a:grpSpLocks/>
              </p:cNvGrpSpPr>
              <p:nvPr/>
            </p:nvGrpSpPr>
            <p:grpSpPr bwMode="auto">
              <a:xfrm>
                <a:off x="4552" y="48"/>
                <a:ext cx="1056" cy="212"/>
                <a:chOff x="2544" y="2160"/>
                <a:chExt cx="1920" cy="384"/>
              </a:xfrm>
            </p:grpSpPr>
            <p:sp>
              <p:nvSpPr>
                <p:cNvPr id="1063" name="Rectangle 29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4" name="Rectangle 30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5" name="Rectangle 31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6" name="Rectangle 32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67" name="Rectangle 33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</p:grpSp>
        <p:grpSp>
          <p:nvGrpSpPr>
            <p:cNvPr id="1033" name="Group 34"/>
            <p:cNvGrpSpPr>
              <a:grpSpLocks/>
            </p:cNvGrpSpPr>
            <p:nvPr userDrawn="1"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1034" name="Group 35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1056" name="Rectangle 3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7" name="Rectangle 3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5" name="Group 38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1054" name="Rectangle 3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5" name="Rectangle 4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6" name="Group 41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1052" name="Rectangle 4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3" name="Rectangle 4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7" name="Group 44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1050" name="Rectangle 4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51" name="Rectangle 46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8" name="Group 47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1048" name="Rectangle 48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9" name="Rectangle 49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39" name="Group 50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1046" name="Rectangle 5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7" name="Rectangle 5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40" name="Group 53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044" name="Rectangle 5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5" name="Rectangle 5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  <p:grpSp>
            <p:nvGrpSpPr>
              <p:cNvPr id="1041" name="Group 56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042" name="Rectangle 5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  <p:sp>
              <p:nvSpPr>
                <p:cNvPr id="1043" name="Rectangle 5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uk-UA" smtClean="0">
                    <a:solidFill>
                      <a:srgbClr val="8383AD"/>
                    </a:solidFill>
                  </a:endParaRPr>
                </a:p>
              </p:txBody>
            </p:sp>
          </p:grpSp>
        </p:grpSp>
      </p:grpSp>
      <p:sp>
        <p:nvSpPr>
          <p:cNvPr id="1027" name="Rectangle 5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8" name="Rectangle 6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6252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1E364533-D2FF-4327-8028-B839C1B1808F}" type="datetime1">
              <a:rPr lang="ru-RU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62526" name="Rectangle 6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404176"/>
              </a:solidFill>
            </a:endParaRPr>
          </a:p>
        </p:txBody>
      </p:sp>
      <p:sp>
        <p:nvSpPr>
          <p:cNvPr id="62527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01986A11-A0A3-4A12-B99A-F7497101163D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ru-RU" altLang="uk-UA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7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ransition spd="slow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07.05.2024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4890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95936" y="476672"/>
            <a:ext cx="4460677" cy="54006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6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БІОЛОГІЧНА НОМЕНКЛАТУРА</a:t>
            </a:r>
            <a:r>
              <a:rPr lang="uk-UA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</a:t>
            </a:r>
            <a:r>
              <a:rPr lang="uk-UA" sz="31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Викладач</a:t>
            </a:r>
            <a:r>
              <a:rPr lang="uk-UA" sz="31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                         </a:t>
            </a:r>
            <a:r>
              <a:rPr lang="uk-UA" sz="220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доцент кафедри біології, екології та методик їх навчання</a:t>
            </a:r>
            <a:r>
              <a:rPr lang="uk-UA" sz="31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sz="31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31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Кратко</a:t>
            </a:r>
            <a:r>
              <a:rPr lang="uk-UA" sz="31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31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О.В.</a:t>
            </a:r>
            <a:endParaRPr lang="ru-RU" sz="31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67544" y="620688"/>
            <a:ext cx="3528392" cy="57293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981075"/>
            <a:ext cx="4038600" cy="4525963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1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981075"/>
            <a:ext cx="4038600" cy="45259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2000" dirty="0" smtClean="0"/>
          </a:p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2000" dirty="0"/>
          </a:p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2000" dirty="0" smtClean="0"/>
          </a:p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/>
              <a:t>	</a:t>
            </a:r>
            <a:r>
              <a:rPr lang="ru-RU" sz="2000" dirty="0" smtClean="0">
                <a:latin typeface="Comic Sans MS" panose="030F0702030302020204" pitchFamily="66" charset="0"/>
              </a:rPr>
              <a:t>Основоположником систематики та </a:t>
            </a:r>
          </a:p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 err="1" smtClean="0">
                <a:latin typeface="Comic Sans MS" panose="030F0702030302020204" pitchFamily="66" charset="0"/>
              </a:rPr>
              <a:t>біологічної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номеклатурим</a:t>
            </a:r>
            <a:r>
              <a:rPr lang="ru-RU" sz="2000" dirty="0" smtClean="0">
                <a:latin typeface="Comic Sans MS" panose="030F0702030302020204" pitchFamily="66" charset="0"/>
              </a:rPr>
              <a:t> став </a:t>
            </a:r>
            <a:r>
              <a:rPr lang="ru-RU" sz="2000" dirty="0" err="1" smtClean="0">
                <a:latin typeface="Comic Sans MS" panose="030F0702030302020204" pitchFamily="66" charset="0"/>
              </a:rPr>
              <a:t>шведський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природодослідник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</a:p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latin typeface="Comic Sans MS" panose="030F0702030302020204" pitchFamily="66" charset="0"/>
              </a:rPr>
              <a:t>   </a:t>
            </a:r>
            <a:r>
              <a:rPr lang="ru-RU" sz="2000" b="1" dirty="0" smtClean="0">
                <a:latin typeface="Comic Sans MS" panose="030F0702030302020204" pitchFamily="66" charset="0"/>
              </a:rPr>
              <a:t>Карл </a:t>
            </a:r>
            <a:r>
              <a:rPr lang="ru-RU" sz="2000" b="1" dirty="0" err="1" smtClean="0">
                <a:latin typeface="Comic Sans MS" panose="030F0702030302020204" pitchFamily="66" charset="0"/>
              </a:rPr>
              <a:t>Лінней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latin typeface="Comic Sans MS" panose="030F0702030302020204" pitchFamily="66" charset="0"/>
              </a:rPr>
              <a:t>(1707-1778 </a:t>
            </a:r>
            <a:r>
              <a:rPr lang="ru-RU" sz="2000" dirty="0" err="1" smtClean="0">
                <a:latin typeface="Comic Sans MS" panose="030F0702030302020204" pitchFamily="66" charset="0"/>
              </a:rPr>
              <a:t>рр</a:t>
            </a:r>
            <a:r>
              <a:rPr lang="ru-RU" sz="2000" dirty="0" smtClean="0">
                <a:latin typeface="Comic Sans MS" panose="030F0702030302020204" pitchFamily="66" charset="0"/>
              </a:rPr>
              <a:t>.). </a:t>
            </a:r>
          </a:p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 err="1" smtClean="0">
                <a:latin typeface="Comic Sans MS" panose="030F0702030302020204" pitchFamily="66" charset="0"/>
              </a:rPr>
              <a:t>Він</a:t>
            </a:r>
            <a:r>
              <a:rPr lang="ru-RU" sz="2000" dirty="0" smtClean="0">
                <a:latin typeface="Comic Sans MS" panose="030F0702030302020204" pitchFamily="66" charset="0"/>
              </a:rPr>
              <a:t> створив </a:t>
            </a:r>
            <a:r>
              <a:rPr lang="ru-RU" sz="2000" dirty="0" err="1" smtClean="0">
                <a:latin typeface="Comic Sans MS" panose="030F0702030302020204" pitchFamily="66" charset="0"/>
              </a:rPr>
              <a:t>кращу</a:t>
            </a:r>
            <a:r>
              <a:rPr lang="ru-RU" sz="2000" dirty="0" smtClean="0">
                <a:latin typeface="Comic Sans MS" panose="030F0702030302020204" pitchFamily="66" charset="0"/>
              </a:rPr>
              <a:t> на </a:t>
            </a:r>
            <a:r>
              <a:rPr lang="ru-RU" sz="2000" dirty="0" err="1" smtClean="0">
                <a:latin typeface="Comic Sans MS" panose="030F0702030302020204" pitchFamily="66" charset="0"/>
              </a:rPr>
              <a:t>ті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часи</a:t>
            </a:r>
            <a:r>
              <a:rPr lang="ru-RU" sz="2000" dirty="0" smtClean="0">
                <a:latin typeface="Comic Sans MS" panose="030F0702030302020204" pitchFamily="66" charset="0"/>
              </a:rPr>
              <a:t> систему, але і вона </a:t>
            </a:r>
            <a:r>
              <a:rPr lang="ru-RU" sz="2000" dirty="0" err="1" smtClean="0">
                <a:latin typeface="Comic Sans MS" panose="030F0702030302020204" pitchFamily="66" charset="0"/>
              </a:rPr>
              <a:t>була</a:t>
            </a:r>
            <a:r>
              <a:rPr lang="ru-RU" sz="2000" dirty="0" smtClean="0">
                <a:latin typeface="Comic Sans MS" panose="030F0702030302020204" pitchFamily="66" charset="0"/>
              </a:rPr>
              <a:t> штучною. 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04813"/>
            <a:ext cx="4038600" cy="572135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178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620713"/>
            <a:ext cx="3894137" cy="452596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/>
              <a:t>	</a:t>
            </a:r>
            <a:endParaRPr lang="ru-RU" sz="2000" dirty="0" smtClean="0"/>
          </a:p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2000" dirty="0">
              <a:latin typeface="Comic Sans MS" panose="030F0702030302020204" pitchFamily="66" charset="0"/>
            </a:endParaRPr>
          </a:p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2000" dirty="0" smtClean="0">
              <a:latin typeface="Comic Sans MS" panose="030F0702030302020204" pitchFamily="66" charset="0"/>
            </a:endParaRPr>
          </a:p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2000" dirty="0">
              <a:latin typeface="Comic Sans MS" panose="030F0702030302020204" pitchFamily="66" charset="0"/>
            </a:endParaRPr>
          </a:p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latin typeface="Comic Sans MS" panose="030F0702030302020204" pitchFamily="66" charset="0"/>
              </a:rPr>
              <a:t>Першу </a:t>
            </a:r>
            <a:r>
              <a:rPr lang="ru-RU" sz="2000" dirty="0" err="1">
                <a:latin typeface="Comic Sans MS" panose="030F0702030302020204" pitchFamily="66" charset="0"/>
              </a:rPr>
              <a:t>природну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класифікацію</a:t>
            </a:r>
            <a:r>
              <a:rPr lang="ru-RU" sz="2000" dirty="0">
                <a:latin typeface="Comic Sans MS" panose="030F0702030302020204" pitchFamily="66" charset="0"/>
              </a:rPr>
              <a:t> створив </a:t>
            </a:r>
            <a:endParaRPr lang="ru-RU" sz="2000" dirty="0" smtClean="0">
              <a:latin typeface="Comic Sans MS" panose="030F0702030302020204" pitchFamily="66" charset="0"/>
            </a:endParaRPr>
          </a:p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latin typeface="Comic Sans MS" panose="030F0702030302020204" pitchFamily="66" charset="0"/>
              </a:rPr>
              <a:t>Ч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 smtClean="0">
                <a:latin typeface="Comic Sans MS" panose="030F0702030302020204" pitchFamily="66" charset="0"/>
              </a:rPr>
              <a:t>Дарвін</a:t>
            </a:r>
            <a:r>
              <a:rPr lang="ru-RU" sz="2000" dirty="0" smtClean="0">
                <a:latin typeface="Comic Sans MS" panose="030F0702030302020204" pitchFamily="66" charset="0"/>
              </a:rPr>
              <a:t>. З того </a:t>
            </a:r>
            <a:r>
              <a:rPr lang="ru-RU" sz="2000" dirty="0">
                <a:latin typeface="Comic Sans MS" panose="030F0702030302020204" pitchFamily="66" charset="0"/>
              </a:rPr>
              <a:t>часу </a:t>
            </a:r>
            <a:r>
              <a:rPr lang="ru-RU" sz="2000" dirty="0" smtClean="0">
                <a:latin typeface="Comic Sans MS" panose="030F0702030302020204" pitchFamily="66" charset="0"/>
              </a:rPr>
              <a:t>систематика та </a:t>
            </a:r>
            <a:r>
              <a:rPr lang="ru-RU" sz="2000" dirty="0" err="1" smtClean="0">
                <a:latin typeface="Comic Sans MS" panose="030F0702030302020204" pitchFamily="66" charset="0"/>
              </a:rPr>
              <a:t>біологічна</a:t>
            </a:r>
            <a:r>
              <a:rPr lang="ru-RU" sz="2000" dirty="0" smtClean="0">
                <a:latin typeface="Comic Sans MS" panose="030F0702030302020204" pitchFamily="66" charset="0"/>
              </a:rPr>
              <a:t> номенклатура </a:t>
            </a:r>
            <a:r>
              <a:rPr lang="ru-RU" sz="2000" dirty="0">
                <a:latin typeface="Comic Sans MS" panose="030F0702030302020204" pitchFamily="66" charset="0"/>
              </a:rPr>
              <a:t>стала </a:t>
            </a:r>
            <a:r>
              <a:rPr lang="ru-RU" sz="2000" dirty="0" err="1" smtClean="0">
                <a:latin typeface="Comic Sans MS" panose="030F0702030302020204" pitchFamily="66" charset="0"/>
              </a:rPr>
              <a:t>еволюційною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наукою.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573088"/>
            <a:ext cx="2232025" cy="1776412"/>
          </a:xfrm>
        </p:spPr>
      </p:pic>
      <p:pic>
        <p:nvPicPr>
          <p:cNvPr id="39938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4005263"/>
            <a:ext cx="1936750" cy="2089150"/>
          </a:xfrm>
        </p:spPr>
      </p:pic>
      <p:sp>
        <p:nvSpPr>
          <p:cNvPr id="2662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067175" y="476250"/>
            <a:ext cx="4619625" cy="309721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265176" indent="-265176" algn="ctr" fontAlgn="auto">
              <a:spcAft>
                <a:spcPts val="0"/>
              </a:spcAft>
              <a:buFontTx/>
              <a:buNone/>
              <a:defRPr/>
            </a:pPr>
            <a:endParaRPr lang="ru-RU" sz="2000" dirty="0" smtClean="0">
              <a:latin typeface="Comic Sans MS" panose="030F0702030302020204" pitchFamily="66" charset="0"/>
            </a:endParaRPr>
          </a:p>
          <a:p>
            <a:pPr marL="265176" indent="-265176" algn="ctr" fontAlgn="auto">
              <a:spcAft>
                <a:spcPts val="0"/>
              </a:spcAft>
              <a:buFontTx/>
              <a:buNone/>
              <a:defRPr/>
            </a:pPr>
            <a:r>
              <a:rPr lang="ru-RU" sz="2000" dirty="0" err="1" smtClean="0">
                <a:latin typeface="Comic Sans MS" panose="030F0702030302020204" pitchFamily="66" charset="0"/>
              </a:rPr>
              <a:t>Усього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розрізняють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п'ять</a:t>
            </a:r>
            <a:r>
              <a:rPr lang="ru-RU" sz="2000" dirty="0">
                <a:latin typeface="Comic Sans MS" panose="030F0702030302020204" pitchFamily="66" charset="0"/>
              </a:rPr>
              <a:t> царств </a:t>
            </a:r>
            <a:r>
              <a:rPr lang="ru-RU" sz="2000" dirty="0" err="1">
                <a:latin typeface="Comic Sans MS" panose="030F0702030302020204" pitchFamily="66" charset="0"/>
              </a:rPr>
              <a:t>живої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природи</a:t>
            </a:r>
            <a:r>
              <a:rPr lang="ru-RU" sz="2000" dirty="0" smtClean="0">
                <a:latin typeface="Comic Sans MS" panose="030F0702030302020204" pitchFamily="66" charset="0"/>
              </a:rPr>
              <a:t>:</a:t>
            </a:r>
          </a:p>
          <a:p>
            <a:pPr marL="265176" indent="-265176" algn="ctr" fontAlgn="auto"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- </a:t>
            </a:r>
            <a:r>
              <a:rPr lang="ru-RU" sz="2000" dirty="0" err="1">
                <a:latin typeface="Comic Sans MS" panose="030F0702030302020204" pitchFamily="66" charset="0"/>
              </a:rPr>
              <a:t>Прокаріоти</a:t>
            </a:r>
            <a:r>
              <a:rPr lang="ru-RU" sz="2000" dirty="0">
                <a:latin typeface="Comic Sans MS" panose="030F0702030302020204" pitchFamily="66" charset="0"/>
              </a:rPr>
              <a:t> (</a:t>
            </a:r>
            <a:r>
              <a:rPr lang="ru-RU" sz="2000" dirty="0" err="1">
                <a:latin typeface="Comic Sans MS" panose="030F0702030302020204" pitchFamily="66" charset="0"/>
              </a:rPr>
              <a:t>клітини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які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позбавлені</a:t>
            </a:r>
            <a:r>
              <a:rPr lang="ru-RU" sz="2000" dirty="0">
                <a:latin typeface="Comic Sans MS" panose="030F0702030302020204" pitchFamily="66" charset="0"/>
              </a:rPr>
              <a:t> ядра), </a:t>
            </a:r>
            <a:endParaRPr lang="ru-RU" sz="2000" dirty="0" smtClean="0">
              <a:latin typeface="Comic Sans MS" panose="030F0702030302020204" pitchFamily="66" charset="0"/>
            </a:endParaRPr>
          </a:p>
          <a:p>
            <a:pPr marL="265176" indent="-265176" algn="ctr" fontAlgn="auto">
              <a:spcAft>
                <a:spcPts val="0"/>
              </a:spcAft>
              <a:buFontTx/>
              <a:buChar char="-"/>
              <a:defRPr/>
            </a:pPr>
            <a:r>
              <a:rPr lang="ru-RU" sz="2000" dirty="0" err="1" smtClean="0">
                <a:latin typeface="Comic Sans MS" panose="030F0702030302020204" pitchFamily="66" charset="0"/>
              </a:rPr>
              <a:t>Віруси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(</a:t>
            </a:r>
            <a:r>
              <a:rPr lang="ru-RU" sz="2000" dirty="0" err="1">
                <a:latin typeface="Comic Sans MS" panose="030F0702030302020204" pitchFamily="66" charset="0"/>
              </a:rPr>
              <a:t>мають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неклітинні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будова</a:t>
            </a:r>
            <a:r>
              <a:rPr lang="ru-RU" sz="2000" dirty="0">
                <a:latin typeface="Comic Sans MS" panose="030F0702030302020204" pitchFamily="66" charset="0"/>
              </a:rPr>
              <a:t>), а </a:t>
            </a:r>
            <a:r>
              <a:rPr lang="ru-RU" sz="2000" dirty="0" err="1">
                <a:latin typeface="Comic Sans MS" panose="030F0702030302020204" pitchFamily="66" charset="0"/>
              </a:rPr>
              <a:t>також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endParaRPr lang="ru-RU" sz="2000" dirty="0" smtClean="0">
              <a:latin typeface="Comic Sans MS" panose="030F0702030302020204" pitchFamily="66" charset="0"/>
            </a:endParaRPr>
          </a:p>
          <a:p>
            <a:pPr marL="265176" indent="-265176" algn="ctr" fontAlgn="auto"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Comic Sans MS" panose="030F0702030302020204" pitchFamily="66" charset="0"/>
              </a:rPr>
              <a:t>- </a:t>
            </a:r>
            <a:r>
              <a:rPr lang="ru-RU" sz="2000" dirty="0" err="1" smtClean="0">
                <a:latin typeface="Comic Sans MS" panose="030F0702030302020204" pitchFamily="66" charset="0"/>
              </a:rPr>
              <a:t>Гриби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endParaRPr lang="ru-RU" sz="2000" dirty="0" smtClean="0">
              <a:latin typeface="Comic Sans MS" panose="030F0702030302020204" pitchFamily="66" charset="0"/>
            </a:endParaRPr>
          </a:p>
          <a:p>
            <a:pPr marL="265176" indent="-265176" algn="ctr" fontAlgn="auto">
              <a:spcAft>
                <a:spcPts val="0"/>
              </a:spcAft>
              <a:buFontTx/>
              <a:buChar char="-"/>
              <a:defRPr/>
            </a:pPr>
            <a:r>
              <a:rPr lang="ru-RU" sz="2000" dirty="0" err="1" smtClean="0">
                <a:latin typeface="Comic Sans MS" panose="030F0702030302020204" pitchFamily="66" charset="0"/>
              </a:rPr>
              <a:t>Рослини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і </a:t>
            </a:r>
            <a:endParaRPr lang="ru-RU" sz="2000" dirty="0" smtClean="0">
              <a:latin typeface="Comic Sans MS" panose="030F0702030302020204" pitchFamily="66" charset="0"/>
            </a:endParaRPr>
          </a:p>
          <a:p>
            <a:pPr marL="265176" indent="-265176" algn="ctr" fontAlgn="auto">
              <a:spcAft>
                <a:spcPts val="0"/>
              </a:spcAft>
              <a:buFontTx/>
              <a:buChar char="-"/>
              <a:defRPr/>
            </a:pPr>
            <a:r>
              <a:rPr lang="ru-RU" sz="2000" dirty="0" err="1" smtClean="0">
                <a:latin typeface="Comic Sans MS" panose="030F0702030302020204" pitchFamily="66" charset="0"/>
              </a:rPr>
              <a:t>Тварини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- </a:t>
            </a:r>
            <a:r>
              <a:rPr lang="ru-RU" sz="2000" dirty="0" err="1">
                <a:latin typeface="Comic Sans MS" panose="030F0702030302020204" pitchFamily="66" charset="0"/>
              </a:rPr>
              <a:t>еукаріотичні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організми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клітини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яких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мають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ядром.</a:t>
            </a:r>
          </a:p>
        </p:txBody>
      </p:sp>
      <p:pic>
        <p:nvPicPr>
          <p:cNvPr id="3994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2205038"/>
            <a:ext cx="2119313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3500438"/>
            <a:ext cx="2592388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063" y="4076700"/>
            <a:ext cx="2808287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6000"/>
          </a:blip>
          <a:srcRect/>
          <a:stretch>
            <a:fillRect/>
          </a:stretch>
        </p:blipFill>
        <p:spPr>
          <a:xfrm>
            <a:off x="457200" y="476250"/>
            <a:ext cx="4375150" cy="5905500"/>
          </a:xfrm>
        </p:spPr>
      </p:pic>
      <p:sp>
        <p:nvSpPr>
          <p:cNvPr id="286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620713"/>
            <a:ext cx="4038600" cy="45259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2000" dirty="0" smtClean="0">
              <a:latin typeface="Comic Sans MS" panose="030F0702030302020204" pitchFamily="66" charset="0"/>
            </a:endParaRPr>
          </a:p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>
                <a:latin typeface="Comic Sans MS" panose="030F0702030302020204" pitchFamily="66" charset="0"/>
              </a:rPr>
              <a:t>	</a:t>
            </a:r>
            <a:r>
              <a:rPr lang="ru-RU" sz="2000" dirty="0" err="1">
                <a:latin typeface="Comic Sans MS" panose="030F0702030302020204" pitchFamily="66" charset="0"/>
              </a:rPr>
              <a:t>Організми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різних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систематичних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груп</a:t>
            </a:r>
            <a:r>
              <a:rPr lang="ru-RU" sz="2000" dirty="0">
                <a:latin typeface="Comic Sans MS" panose="030F0702030302020204" pitchFamily="66" charset="0"/>
              </a:rPr>
              <a:t> в </a:t>
            </a:r>
            <a:r>
              <a:rPr lang="ru-RU" sz="2000" dirty="0" err="1">
                <a:latin typeface="Comic Sans MS" panose="030F0702030302020204" pitchFamily="66" charset="0"/>
              </a:rPr>
              <a:t>процесі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історичного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розвитку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пристосовуючись</a:t>
            </a:r>
            <a:r>
              <a:rPr lang="ru-RU" sz="2000" dirty="0">
                <a:latin typeface="Comic Sans MS" panose="030F0702030302020204" pitchFamily="66" charset="0"/>
              </a:rPr>
              <a:t> до </a:t>
            </a:r>
            <a:r>
              <a:rPr lang="ru-RU" sz="2000" dirty="0" err="1" smtClean="0">
                <a:latin typeface="Comic Sans MS" panose="030F0702030302020204" pitchFamily="66" charset="0"/>
              </a:rPr>
              <a:t>постійно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мінливих</a:t>
            </a:r>
            <a:r>
              <a:rPr lang="ru-RU" sz="2000" dirty="0">
                <a:latin typeface="Comic Sans MS" panose="030F0702030302020204" pitchFamily="66" charset="0"/>
              </a:rPr>
              <a:t> умов </a:t>
            </a:r>
            <a:r>
              <a:rPr lang="ru-RU" sz="2000" dirty="0" err="1">
                <a:latin typeface="Comic Sans MS" panose="030F0702030302020204" pitchFamily="66" charset="0"/>
              </a:rPr>
              <a:t>середовища</a:t>
            </a:r>
            <a:r>
              <a:rPr lang="ru-RU" sz="2000" dirty="0">
                <a:latin typeface="Comic Sans MS" panose="030F0702030302020204" pitchFamily="66" charset="0"/>
              </a:rPr>
              <a:t>, давали початок все </a:t>
            </a:r>
            <a:r>
              <a:rPr lang="ru-RU" sz="2000" dirty="0" err="1">
                <a:latin typeface="Comic Sans MS" panose="030F0702030302020204" pitchFamily="66" charset="0"/>
              </a:rPr>
              <a:t>новим</a:t>
            </a:r>
            <a:r>
              <a:rPr lang="ru-RU" sz="2000" dirty="0">
                <a:latin typeface="Comic Sans MS" panose="030F0702030302020204" pitchFamily="66" charset="0"/>
              </a:rPr>
              <a:t> і </a:t>
            </a:r>
            <a:r>
              <a:rPr lang="ru-RU" sz="2000" dirty="0" err="1">
                <a:latin typeface="Comic Sans MS" panose="030F0702030302020204" pitchFamily="66" charset="0"/>
              </a:rPr>
              <a:t>новим</a:t>
            </a:r>
            <a:r>
              <a:rPr lang="ru-RU" sz="2000" dirty="0">
                <a:latin typeface="Comic Sans MS" panose="030F0702030302020204" pitchFamily="66" charset="0"/>
              </a:rPr>
              <a:t> формам.</a:t>
            </a:r>
          </a:p>
          <a:p>
            <a:pPr marL="265176" indent="-265176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 err="1">
                <a:latin typeface="Comic Sans MS" panose="030F0702030302020204" pitchFamily="66" charset="0"/>
              </a:rPr>
              <a:t>Вивчення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біологічного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різноманіття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ще</a:t>
            </a:r>
            <a:r>
              <a:rPr lang="ru-RU" sz="2000" dirty="0">
                <a:latin typeface="Comic Sans MS" panose="030F0702030302020204" pitchFamily="66" charset="0"/>
              </a:rPr>
              <a:t> не завершено. </a:t>
            </a:r>
            <a:r>
              <a:rPr lang="ru-RU" sz="2000" dirty="0" err="1">
                <a:latin typeface="Comic Sans MS" panose="030F0702030302020204" pitchFamily="66" charset="0"/>
              </a:rPr>
              <a:t>Вчені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продовжують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відкривати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невідомі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науці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види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1640" y="836712"/>
            <a:ext cx="6696744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чому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ж </a:t>
            </a:r>
            <a:r>
              <a:rPr lang="ru-RU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полягають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Принципи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зоологічної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ru-RU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ботанічної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номенклатури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56992" y="1052736"/>
            <a:ext cx="7952818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«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Природні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умови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розвиваються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стихійно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в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незліченних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напрямках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, </a:t>
            </a:r>
          </a:p>
          <a:p>
            <a:pPr algn="ctr">
              <a:defRPr/>
            </a:pP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саме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біологічна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номенклатура є</a:t>
            </a:r>
          </a:p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точним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інструментом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,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що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чітко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передає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певне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поняття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всім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</a:p>
          <a:p>
            <a:pPr algn="ctr">
              <a:defRPr/>
            </a:pP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дослідникам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у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всіх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поколіннях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».</a:t>
            </a:r>
          </a:p>
          <a:p>
            <a:pPr algn="ctr">
              <a:defRPr/>
            </a:pPr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                                         К. </a:t>
            </a:r>
            <a:r>
              <a:rPr lang="uk-UA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Ліней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123728" y="3428999"/>
            <a:ext cx="4104456" cy="260677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31840" y="476672"/>
            <a:ext cx="5544615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u="sng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Біологічна</a:t>
            </a:r>
            <a:r>
              <a:rPr lang="ru-RU" sz="24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номенклатура -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Спеціальна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галузь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межах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таксономії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яка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встановлює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правила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утворення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використання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наукових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назв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зоології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ботаніці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мікробіології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  <p:pic>
        <p:nvPicPr>
          <p:cNvPr id="3" name="Рисунок 2" descr="biosphe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6328"/>
            <a:ext cx="2952328" cy="545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644008" y="3346874"/>
            <a:ext cx="2755115" cy="27352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4663" y="646113"/>
            <a:ext cx="4038600" cy="45259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Якщо</a:t>
            </a:r>
            <a:r>
              <a:rPr lang="ru-RU" dirty="0" smtClean="0"/>
              <a:t>, </a:t>
            </a:r>
            <a:r>
              <a:rPr lang="ru-RU" dirty="0" err="1" smtClean="0"/>
              <a:t>наприклад</a:t>
            </a:r>
            <a:r>
              <a:rPr lang="ru-RU" dirty="0" smtClean="0"/>
              <a:t>, на </a:t>
            </a:r>
            <a:r>
              <a:rPr lang="ru-RU" dirty="0" err="1" smtClean="0"/>
              <a:t>сьогоднішній</a:t>
            </a:r>
            <a:r>
              <a:rPr lang="ru-RU" dirty="0" smtClean="0"/>
              <a:t> день </a:t>
            </a:r>
            <a:r>
              <a:rPr lang="ru-RU" dirty="0"/>
              <a:t>описано </a:t>
            </a:r>
            <a:endParaRPr lang="ru-RU" dirty="0" smtClean="0"/>
          </a:p>
          <a:p>
            <a:pPr marL="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1 </a:t>
            </a:r>
            <a:r>
              <a:rPr lang="ru-RU" dirty="0"/>
              <a:t>260 000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, </a:t>
            </a:r>
          </a:p>
          <a:p>
            <a:pPr marL="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то </a:t>
            </a:r>
            <a:r>
              <a:rPr lang="ru-RU" dirty="0" err="1"/>
              <a:t>назв</a:t>
            </a:r>
            <a:r>
              <a:rPr lang="ru-RU" dirty="0"/>
              <a:t> –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1,7 </a:t>
            </a:r>
            <a:r>
              <a:rPr lang="ru-RU" b="1" dirty="0" err="1" smtClean="0">
                <a:solidFill>
                  <a:srgbClr val="FF0000"/>
                </a:solidFill>
              </a:rPr>
              <a:t>мільйони</a:t>
            </a:r>
            <a:r>
              <a:rPr lang="ru-RU" b="1" dirty="0" smtClean="0">
                <a:solidFill>
                  <a:srgbClr val="FF0000"/>
                </a:solidFill>
              </a:rPr>
              <a:t>!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u="sng" dirty="0" err="1" smtClean="0"/>
              <a:t>Виникають</a:t>
            </a:r>
            <a:r>
              <a:rPr lang="ru-RU" b="1" u="sng" dirty="0" smtClean="0"/>
              <a:t> </a:t>
            </a:r>
            <a:r>
              <a:rPr lang="ru-RU" b="1" u="sng" dirty="0" err="1" smtClean="0"/>
              <a:t>труднощі</a:t>
            </a:r>
            <a:r>
              <a:rPr lang="ru-RU" b="1" u="sng" dirty="0" smtClean="0"/>
              <a:t>:</a:t>
            </a:r>
            <a:br>
              <a:rPr lang="ru-RU" b="1" u="sng" dirty="0" smtClean="0"/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1.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Синоніми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00B050"/>
                </a:solidFill>
              </a:rPr>
              <a:t>2. </a:t>
            </a:r>
            <a:r>
              <a:rPr lang="ru-RU" b="1" dirty="0" err="1" smtClean="0">
                <a:solidFill>
                  <a:srgbClr val="00B050"/>
                </a:solidFill>
              </a:rPr>
              <a:t>Нестабільність</a:t>
            </a:r>
            <a:r>
              <a:rPr lang="ru-RU" b="1" dirty="0" smtClean="0">
                <a:solidFill>
                  <a:srgbClr val="00B050"/>
                </a:solidFill>
              </a:rPr>
              <a:t> назв.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3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r>
              <a:rPr lang="ru-RU" b="1" dirty="0" err="1">
                <a:solidFill>
                  <a:srgbClr val="FF0000"/>
                </a:solidFill>
              </a:rPr>
              <a:t>Неможливість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домовитися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uk-UA" b="1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>
              <a:solidFill>
                <a:srgbClr val="FF0000"/>
              </a:solidFill>
            </a:endParaRPr>
          </a:p>
          <a:p>
            <a:pPr marL="265176" indent="-265176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123727" y="5301208"/>
            <a:ext cx="5700713" cy="68897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25438" y="476672"/>
            <a:ext cx="2476500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403648" y="2447799"/>
            <a:ext cx="27432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55875" y="549275"/>
            <a:ext cx="4572000" cy="1384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err="1">
                <a:latin typeface="Comic Sans MS" panose="030F0702030302020204" pitchFamily="66" charset="0"/>
              </a:rPr>
              <a:t>Жодна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atin typeface="Comic Sans MS" panose="030F0702030302020204" pitchFamily="66" charset="0"/>
              </a:rPr>
              <a:t>людина</a:t>
            </a:r>
            <a:r>
              <a:rPr lang="ru-RU" sz="2800" b="1" dirty="0">
                <a:latin typeface="Comic Sans MS" panose="030F0702030302020204" pitchFamily="66" charset="0"/>
              </a:rPr>
              <a:t> не </a:t>
            </a:r>
            <a:r>
              <a:rPr lang="ru-RU" sz="2800" b="1" dirty="0" err="1">
                <a:latin typeface="Comic Sans MS" panose="030F0702030302020204" pitchFamily="66" charset="0"/>
              </a:rPr>
              <a:t>може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atin typeface="Comic Sans MS" panose="030F0702030302020204" pitchFamily="66" charset="0"/>
              </a:rPr>
              <a:t>пам’ятати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atin typeface="Comic Sans MS" panose="030F0702030302020204" pitchFamily="66" charset="0"/>
              </a:rPr>
              <a:t>такої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atin typeface="Comic Sans MS" panose="030F0702030302020204" pitchFamily="66" charset="0"/>
              </a:rPr>
              <a:t>кількості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atin typeface="Comic Sans MS" panose="030F0702030302020204" pitchFamily="66" charset="0"/>
              </a:rPr>
              <a:t>назв</a:t>
            </a:r>
            <a:r>
              <a:rPr lang="ru-RU" sz="2800" b="1" dirty="0">
                <a:latin typeface="Comic Sans MS" panose="030F0702030302020204" pitchFamily="66" charset="0"/>
              </a:rPr>
              <a:t> !!!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813" y="2220913"/>
            <a:ext cx="9193213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03648" y="4725144"/>
            <a:ext cx="4572000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 smtClean="0">
                <a:latin typeface="Comic Sans MS" panose="030F0702030302020204" pitchFamily="66" charset="0"/>
              </a:rPr>
              <a:t>Про які Ви зможете дізнатися на лекційних та практичних заняттях. До зустрічі)))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4B055E-BB18-4FDB-A63C-35C9458C6D6A}" type="datetime1">
              <a:rPr lang="ru-RU" smtClean="0">
                <a:solidFill>
                  <a:srgbClr val="404176"/>
                </a:solidFill>
              </a:rPr>
              <a:pPr>
                <a:defRPr/>
              </a:pPr>
              <a:t>07.05.2024</a:t>
            </a:fld>
            <a:endParaRPr lang="ru-RU">
              <a:solidFill>
                <a:srgbClr val="40417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8BAA1-B4B7-4DAA-A36B-F102CB4AFADC}" type="slidenum">
              <a:rPr lang="ru-RU" altLang="uk-UA">
                <a:solidFill>
                  <a:srgbClr val="404176"/>
                </a:solidFill>
              </a:rPr>
              <a:pPr>
                <a:defRPr/>
              </a:pPr>
              <a:t>19</a:t>
            </a:fld>
            <a:endParaRPr lang="ru-RU" altLang="uk-UA">
              <a:solidFill>
                <a:srgbClr val="40417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279" y="1636345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kern="0" spc="50" dirty="0" smtClean="0">
                <a:ln w="9525" cmpd="sng">
                  <a:solidFill>
                    <a:srgbClr val="549E39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49E39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Підсумковий контроль – ЗАЛІК!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63575"/>
            <a:ext cx="1663700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9017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57332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60350"/>
            <a:ext cx="8569325" cy="6138863"/>
          </a:xfrm>
        </p:spPr>
      </p:pic>
      <p:sp>
        <p:nvSpPr>
          <p:cNvPr id="4" name="Прямоугольник 3"/>
          <p:cNvSpPr/>
          <p:nvPr/>
        </p:nvSpPr>
        <p:spPr>
          <a:xfrm>
            <a:off x="755650" y="476250"/>
            <a:ext cx="7956550" cy="21240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вивчати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</a:t>
            </a:r>
          </a:p>
          <a:p>
            <a:pPr algn="ctr">
              <a:defRPr/>
            </a:pPr>
            <a:r>
              <a:rPr lang="uk-UA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</a:t>
            </a:r>
            <a:r>
              <a:rPr lang="ru-RU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іологічна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номенклатура» 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427993"/>
            <a:ext cx="5429250" cy="400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92696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52" y="2924944"/>
            <a:ext cx="2108494" cy="166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82902"/>
            <a:ext cx="2138989" cy="171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 descr="Результат пошуку зображень за запитом &quot;МЕТЕЛИКИ АНІМАЦІЇ ЛЕТЯТЬ&quot;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7140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6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1" descr="77087_makro-oboi_foto_priroda_listya_trava_bozhya_2592x1645_(www.GdeFon.ru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56971" y="2204864"/>
            <a:ext cx="5630067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Дякую за увагу!!!!</a:t>
            </a:r>
            <a:endParaRPr lang="ru-RU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 bwMode="auto">
          <a:xfrm>
            <a:off x="611560" y="548680"/>
            <a:ext cx="8183562" cy="648742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uk-UA" dirty="0" smtClean="0">
                <a:effectLst/>
                <a:latin typeface="Arial" charset="0"/>
              </a:rPr>
              <a:t>Що таке біологічна номенклатура?</a:t>
            </a:r>
            <a:endParaRPr lang="ru-RU" dirty="0" smtClean="0">
              <a:effectLst/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1" y="1174770"/>
            <a:ext cx="3816425" cy="3416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b="1" dirty="0" smtClean="0">
                <a:solidFill>
                  <a:srgbClr val="0070C0"/>
                </a:solidFill>
              </a:rPr>
              <a:t>Біолог</a:t>
            </a:r>
            <a:r>
              <a:rPr lang="uk-UA" b="1" dirty="0" smtClean="0">
                <a:solidFill>
                  <a:srgbClr val="0070C0"/>
                </a:solidFill>
              </a:rPr>
              <a:t>і</a:t>
            </a:r>
            <a:r>
              <a:rPr lang="vi-VN" b="1" dirty="0" smtClean="0">
                <a:solidFill>
                  <a:srgbClr val="0070C0"/>
                </a:solidFill>
              </a:rPr>
              <a:t>чна номенклат</a:t>
            </a:r>
            <a:r>
              <a:rPr lang="uk-UA" b="1" dirty="0" smtClean="0">
                <a:solidFill>
                  <a:srgbClr val="0070C0"/>
                </a:solidFill>
              </a:rPr>
              <a:t>у</a:t>
            </a:r>
            <a:r>
              <a:rPr lang="vi-VN" b="1" dirty="0" smtClean="0">
                <a:solidFill>
                  <a:srgbClr val="0070C0"/>
                </a:solidFill>
              </a:rPr>
              <a:t>́ра</a:t>
            </a:r>
            <a:r>
              <a:rPr lang="vi-VN" dirty="0"/>
              <a:t> (лат. </a:t>
            </a:r>
            <a:r>
              <a:rPr lang="en-US" i="1" dirty="0" err="1"/>
              <a:t>Nomenclatura</a:t>
            </a:r>
            <a:r>
              <a:rPr lang="en-US" dirty="0"/>
              <a:t> </a:t>
            </a:r>
            <a:r>
              <a:rPr lang="ru-RU" dirty="0" smtClean="0"/>
              <a:t>-</a:t>
            </a:r>
            <a:r>
              <a:rPr lang="en-US" dirty="0" smtClean="0"/>
              <a:t> </a:t>
            </a:r>
            <a:r>
              <a:rPr lang="vi-VN" dirty="0"/>
              <a:t>список імен, назв) </a:t>
            </a:r>
            <a:r>
              <a:rPr lang="ru-RU" dirty="0" smtClean="0"/>
              <a:t>-</a:t>
            </a:r>
            <a:r>
              <a:rPr lang="vi-VN" dirty="0" smtClean="0"/>
              <a:t> </a:t>
            </a:r>
            <a:r>
              <a:rPr lang="vi-VN" dirty="0"/>
              <a:t>система наукових назв видів та інших таксонів біоти: </a:t>
            </a:r>
            <a:r>
              <a:rPr lang="vi-VN" dirty="0" smtClean="0"/>
              <a:t>рослин,</a:t>
            </a:r>
            <a:r>
              <a:rPr lang="vi-VN" dirty="0"/>
              <a:t> тварин, грибів </a:t>
            </a:r>
            <a:r>
              <a:rPr lang="vi-VN" dirty="0" smtClean="0"/>
              <a:t>і</a:t>
            </a:r>
            <a:r>
              <a:rPr lang="uk-UA" dirty="0"/>
              <a:t> </a:t>
            </a:r>
            <a:r>
              <a:rPr lang="vi-VN" dirty="0" smtClean="0"/>
              <a:t>мікроорганізмів</a:t>
            </a:r>
            <a:r>
              <a:rPr lang="vi-VN" dirty="0"/>
              <a:t>, яка використовується у біологічної класифікації та сприяє уніфікації назв організмів.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651" y="2132855"/>
            <a:ext cx="142875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49" y="1844824"/>
            <a:ext cx="28575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620713"/>
            <a:ext cx="7920037" cy="17287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sz="1900" smtClean="0">
              <a:solidFill>
                <a:srgbClr val="000000"/>
              </a:solidFill>
            </a:endParaRPr>
          </a:p>
          <a:p>
            <a:r>
              <a:rPr lang="ru-RU" sz="1900" b="1" smtClean="0">
                <a:solidFill>
                  <a:srgbClr val="000000"/>
                </a:solidFill>
              </a:rPr>
              <a:t>Мета курсу: </a:t>
            </a:r>
            <a:r>
              <a:rPr lang="ru-RU" sz="1900" smtClean="0">
                <a:solidFill>
                  <a:srgbClr val="000000"/>
                </a:solidFill>
              </a:rPr>
              <a:t>створти чітку систему знань про основи систематики, біологічної номенклатури. Оскільки ці питання в курсах ботаніки та зоології із-за нестачі часу залишаються за рамками вивчення предметів.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87675" y="2420938"/>
            <a:ext cx="5329238" cy="3416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 err="1"/>
              <a:t>Завдання</a:t>
            </a:r>
            <a:r>
              <a:rPr lang="ru-RU" b="1" dirty="0"/>
              <a:t> курсу: </a:t>
            </a:r>
          </a:p>
          <a:p>
            <a:pPr algn="just">
              <a:defRPr/>
            </a:pPr>
            <a:r>
              <a:rPr lang="ru-RU" dirty="0"/>
              <a:t>1. </a:t>
            </a:r>
            <a:r>
              <a:rPr lang="ru-RU" dirty="0" err="1"/>
              <a:t>Засвоїти</a:t>
            </a:r>
            <a:r>
              <a:rPr lang="ru-RU" dirty="0"/>
              <a:t> </a:t>
            </a:r>
            <a:r>
              <a:rPr lang="ru-RU" dirty="0" err="1"/>
              <a:t>історію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сучасної</a:t>
            </a:r>
            <a:r>
              <a:rPr lang="ru-RU" dirty="0"/>
              <a:t> </a:t>
            </a:r>
            <a:r>
              <a:rPr lang="ru-RU" dirty="0" err="1"/>
              <a:t>ботанічної</a:t>
            </a:r>
            <a:r>
              <a:rPr lang="ru-RU" dirty="0"/>
              <a:t> і </a:t>
            </a:r>
            <a:r>
              <a:rPr lang="ru-RU" dirty="0" err="1"/>
              <a:t>зоологічної</a:t>
            </a:r>
            <a:r>
              <a:rPr lang="ru-RU" dirty="0"/>
              <a:t> </a:t>
            </a:r>
            <a:r>
              <a:rPr lang="ru-RU" dirty="0" err="1"/>
              <a:t>номенклатури</a:t>
            </a:r>
            <a:r>
              <a:rPr lang="ru-RU" dirty="0"/>
              <a:t>;</a:t>
            </a:r>
          </a:p>
          <a:p>
            <a:pPr algn="just">
              <a:defRPr/>
            </a:pPr>
            <a:r>
              <a:rPr lang="ru-RU" dirty="0"/>
              <a:t>2. </a:t>
            </a:r>
            <a:r>
              <a:rPr lang="ru-RU" dirty="0" err="1"/>
              <a:t>Засвоїти</a:t>
            </a:r>
            <a:r>
              <a:rPr lang="ru-RU" dirty="0"/>
              <a:t> </a:t>
            </a:r>
            <a:r>
              <a:rPr lang="ru-RU" dirty="0" err="1"/>
              <a:t>положення</a:t>
            </a:r>
            <a:r>
              <a:rPr lang="ru-RU" dirty="0"/>
              <a:t>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кодексів</a:t>
            </a:r>
            <a:r>
              <a:rPr lang="ru-RU" dirty="0"/>
              <a:t> </a:t>
            </a:r>
            <a:r>
              <a:rPr lang="ru-RU" dirty="0" err="1"/>
              <a:t>ботанічної</a:t>
            </a:r>
            <a:r>
              <a:rPr lang="ru-RU" dirty="0"/>
              <a:t> і </a:t>
            </a:r>
            <a:r>
              <a:rPr lang="ru-RU" dirty="0" err="1"/>
              <a:t>зоологічної</a:t>
            </a:r>
            <a:r>
              <a:rPr lang="ru-RU" dirty="0"/>
              <a:t> </a:t>
            </a:r>
            <a:r>
              <a:rPr lang="ru-RU" dirty="0" err="1"/>
              <a:t>номенклатури</a:t>
            </a:r>
            <a:r>
              <a:rPr lang="ru-RU" dirty="0"/>
              <a:t>;</a:t>
            </a:r>
          </a:p>
          <a:p>
            <a:pPr algn="just">
              <a:defRPr/>
            </a:pPr>
            <a:r>
              <a:rPr lang="ru-RU" dirty="0"/>
              <a:t>3. </a:t>
            </a:r>
            <a:r>
              <a:rPr lang="ru-RU" dirty="0" err="1"/>
              <a:t>Навчити</a:t>
            </a:r>
            <a:r>
              <a:rPr lang="ru-RU" dirty="0"/>
              <a:t> </a:t>
            </a:r>
            <a:r>
              <a:rPr lang="ru-RU" dirty="0" err="1"/>
              <a:t>орієнтуватися</a:t>
            </a:r>
            <a:r>
              <a:rPr lang="ru-RU" dirty="0"/>
              <a:t> в </a:t>
            </a:r>
            <a:r>
              <a:rPr lang="ru-RU" dirty="0" err="1"/>
              <a:t>назвах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і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без </a:t>
            </a:r>
            <a:r>
              <a:rPr lang="ru-RU" dirty="0" err="1"/>
              <a:t>назв</a:t>
            </a:r>
            <a:r>
              <a:rPr lang="ru-RU" dirty="0"/>
              <a:t> </a:t>
            </a:r>
            <a:r>
              <a:rPr lang="ru-RU" dirty="0" smtClean="0"/>
              <a:t>не </a:t>
            </a:r>
            <a:r>
              <a:rPr lang="ru-RU" dirty="0" err="1" smtClean="0"/>
              <a:t>можливо</a:t>
            </a:r>
            <a:r>
              <a:rPr lang="ru-RU" dirty="0" smtClean="0"/>
              <a:t> </a:t>
            </a:r>
            <a:r>
              <a:rPr lang="ru-RU" dirty="0" err="1"/>
              <a:t>орієнтуватися</a:t>
            </a:r>
            <a:r>
              <a:rPr lang="ru-RU" dirty="0"/>
              <a:t> у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різноманітності</a:t>
            </a:r>
            <a:r>
              <a:rPr lang="ru-RU" dirty="0"/>
              <a:t> </a:t>
            </a:r>
            <a:r>
              <a:rPr lang="ru-RU" dirty="0" err="1"/>
              <a:t>живих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.</a:t>
            </a:r>
          </a:p>
          <a:p>
            <a:pPr algn="just">
              <a:defRPr/>
            </a:pPr>
            <a:r>
              <a:rPr lang="ru-RU" dirty="0"/>
              <a:t>4. </a:t>
            </a:r>
            <a:r>
              <a:rPr lang="ru-RU" dirty="0" err="1"/>
              <a:t>Сприяти</a:t>
            </a:r>
            <a:r>
              <a:rPr lang="ru-RU" dirty="0"/>
              <a:t> </a:t>
            </a:r>
            <a:r>
              <a:rPr lang="ru-RU" dirty="0" err="1"/>
              <a:t>підвищенні</a:t>
            </a:r>
            <a:r>
              <a:rPr lang="ru-RU" dirty="0"/>
              <a:t>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біологічної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</a:t>
            </a:r>
            <a:r>
              <a:rPr lang="ru-RU" dirty="0" err="1" smtClean="0"/>
              <a:t>магістрів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403475"/>
            <a:ext cx="30083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238" y="530225"/>
            <a:ext cx="7597775" cy="28273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265176" indent="-265176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Знати:</a:t>
            </a:r>
          </a:p>
          <a:p>
            <a:pPr marL="265176" indent="-265176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1.	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/>
              <a:t>кодекси</a:t>
            </a:r>
            <a:r>
              <a:rPr lang="ru-RU" dirty="0"/>
              <a:t> (правила) </a:t>
            </a:r>
            <a:r>
              <a:rPr lang="ru-RU" dirty="0" err="1"/>
              <a:t>біологічної</a:t>
            </a:r>
            <a:r>
              <a:rPr lang="ru-RU" dirty="0"/>
              <a:t> </a:t>
            </a:r>
            <a:r>
              <a:rPr lang="ru-RU" dirty="0" err="1" smtClean="0"/>
              <a:t>номенклатури</a:t>
            </a:r>
            <a:r>
              <a:rPr lang="ru-RU" dirty="0" smtClean="0"/>
              <a:t>:</a:t>
            </a:r>
            <a:endParaRPr lang="ru-RU" dirty="0"/>
          </a:p>
          <a:p>
            <a:pPr marL="265176" indent="-265176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2.</a:t>
            </a:r>
            <a:r>
              <a:rPr lang="ru-RU" dirty="0"/>
              <a:t>	</a:t>
            </a:r>
            <a:r>
              <a:rPr lang="ru-RU" dirty="0" err="1"/>
              <a:t>Міжнародні</a:t>
            </a:r>
            <a:r>
              <a:rPr lang="ru-RU" dirty="0"/>
              <a:t> </a:t>
            </a:r>
            <a:r>
              <a:rPr lang="ru-RU" dirty="0" err="1"/>
              <a:t>кодекси</a:t>
            </a:r>
            <a:r>
              <a:rPr lang="ru-RU" dirty="0"/>
              <a:t> </a:t>
            </a:r>
            <a:r>
              <a:rPr lang="ru-RU" dirty="0" err="1"/>
              <a:t>зоологічної</a:t>
            </a:r>
            <a:r>
              <a:rPr lang="ru-RU" dirty="0"/>
              <a:t> </a:t>
            </a:r>
            <a:r>
              <a:rPr lang="ru-RU" dirty="0" err="1"/>
              <a:t>номенклатури</a:t>
            </a:r>
            <a:r>
              <a:rPr lang="ru-RU" dirty="0"/>
              <a:t>;</a:t>
            </a:r>
          </a:p>
          <a:p>
            <a:pPr marL="265176" indent="-265176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3.</a:t>
            </a:r>
            <a:r>
              <a:rPr lang="ru-RU" dirty="0"/>
              <a:t>	</a:t>
            </a:r>
            <a:r>
              <a:rPr lang="ru-RU" dirty="0" err="1"/>
              <a:t>Міжнародні</a:t>
            </a:r>
            <a:r>
              <a:rPr lang="ru-RU" dirty="0"/>
              <a:t> </a:t>
            </a:r>
            <a:r>
              <a:rPr lang="ru-RU" dirty="0" err="1"/>
              <a:t>кодекси</a:t>
            </a:r>
            <a:r>
              <a:rPr lang="ru-RU" dirty="0"/>
              <a:t> </a:t>
            </a:r>
            <a:r>
              <a:rPr lang="ru-RU" dirty="0" err="1"/>
              <a:t>ботанічної</a:t>
            </a:r>
            <a:r>
              <a:rPr lang="ru-RU" dirty="0"/>
              <a:t> </a:t>
            </a:r>
            <a:r>
              <a:rPr lang="ru-RU" dirty="0" err="1"/>
              <a:t>номенклатури</a:t>
            </a:r>
            <a:r>
              <a:rPr lang="ru-RU" dirty="0"/>
              <a:t>;</a:t>
            </a:r>
          </a:p>
          <a:p>
            <a:pPr marL="265176" indent="-265176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4.</a:t>
            </a:r>
            <a:r>
              <a:rPr lang="ru-RU" dirty="0"/>
              <a:t>	</a:t>
            </a:r>
            <a:r>
              <a:rPr lang="ru-RU" dirty="0" err="1"/>
              <a:t>Біологічну</a:t>
            </a:r>
            <a:r>
              <a:rPr lang="ru-RU" dirty="0"/>
              <a:t> </a:t>
            </a:r>
            <a:r>
              <a:rPr lang="ru-RU" dirty="0" err="1"/>
              <a:t>номенклатури</a:t>
            </a:r>
            <a:r>
              <a:rPr lang="ru-RU" dirty="0"/>
              <a:t> </a:t>
            </a:r>
            <a:r>
              <a:rPr lang="ru-RU" dirty="0" err="1"/>
              <a:t>мікроорганізмів</a:t>
            </a:r>
            <a:r>
              <a:rPr lang="ru-RU" dirty="0"/>
              <a:t>;</a:t>
            </a:r>
          </a:p>
          <a:p>
            <a:pPr marL="265176" indent="-265176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5.	</a:t>
            </a:r>
            <a:r>
              <a:rPr lang="ru-RU" dirty="0" err="1"/>
              <a:t>Основи</a:t>
            </a:r>
            <a:r>
              <a:rPr lang="ru-RU" dirty="0"/>
              <a:t> </a:t>
            </a:r>
            <a:r>
              <a:rPr lang="ru-RU" dirty="0" err="1"/>
              <a:t>біноміальної</a:t>
            </a:r>
            <a:r>
              <a:rPr lang="ru-RU" dirty="0"/>
              <a:t> </a:t>
            </a:r>
            <a:r>
              <a:rPr lang="ru-RU" dirty="0" err="1"/>
              <a:t>номенклатури</a:t>
            </a:r>
            <a:r>
              <a:rPr lang="ru-RU" dirty="0"/>
              <a:t>.</a:t>
            </a:r>
          </a:p>
          <a:p>
            <a:pPr marL="265176" indent="-265176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4075" y="3213100"/>
            <a:ext cx="5903913" cy="3416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 err="1"/>
              <a:t>Вміти</a:t>
            </a:r>
            <a:r>
              <a:rPr lang="ru-RU" dirty="0"/>
              <a:t>: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b="1" dirty="0" err="1"/>
              <a:t>Визначити</a:t>
            </a:r>
            <a:r>
              <a:rPr lang="ru-RU" b="1" dirty="0"/>
              <a:t> </a:t>
            </a:r>
            <a:r>
              <a:rPr lang="ru-RU" b="1" dirty="0" err="1"/>
              <a:t>види</a:t>
            </a:r>
            <a:r>
              <a:rPr lang="ru-RU" b="1" dirty="0"/>
              <a:t> </a:t>
            </a:r>
            <a:r>
              <a:rPr lang="ru-RU" b="1" dirty="0" err="1"/>
              <a:t>рослин</a:t>
            </a:r>
            <a:r>
              <a:rPr lang="ru-RU" b="1" dirty="0"/>
              <a:t>, </a:t>
            </a:r>
            <a:r>
              <a:rPr lang="ru-RU" b="1" dirty="0" err="1"/>
              <a:t>тварин</a:t>
            </a:r>
            <a:r>
              <a:rPr lang="ru-RU" b="1" dirty="0"/>
              <a:t> та  </a:t>
            </a:r>
            <a:r>
              <a:rPr lang="ru-RU" b="1" dirty="0" err="1"/>
              <a:t>мікроорганізмів</a:t>
            </a:r>
            <a:r>
              <a:rPr lang="ru-RU" b="1" dirty="0"/>
              <a:t> за:</a:t>
            </a:r>
            <a:endParaRPr lang="en-US" b="1" dirty="0"/>
          </a:p>
          <a:p>
            <a:pPr>
              <a:defRPr/>
            </a:pPr>
            <a:r>
              <a:rPr lang="ru-RU" dirty="0"/>
              <a:t>а) </a:t>
            </a:r>
            <a:r>
              <a:rPr lang="ru-RU" dirty="0" err="1"/>
              <a:t>морфологічними</a:t>
            </a:r>
            <a:r>
              <a:rPr lang="ru-RU" dirty="0"/>
              <a:t> </a:t>
            </a:r>
            <a:r>
              <a:rPr lang="ru-RU" dirty="0" err="1"/>
              <a:t>ознаками</a:t>
            </a:r>
            <a:r>
              <a:rPr lang="ru-RU" dirty="0"/>
              <a:t>;</a:t>
            </a:r>
          </a:p>
          <a:p>
            <a:pPr>
              <a:defRPr/>
            </a:pPr>
            <a:r>
              <a:rPr lang="ru-RU" dirty="0"/>
              <a:t>б) т</a:t>
            </a:r>
            <a:r>
              <a:rPr lang="uk-UA" dirty="0"/>
              <a:t>и</a:t>
            </a:r>
            <a:r>
              <a:rPr lang="ru-RU" dirty="0" err="1"/>
              <a:t>нкторіальними</a:t>
            </a:r>
            <a:r>
              <a:rPr lang="ru-RU" dirty="0"/>
              <a:t> </a:t>
            </a:r>
            <a:r>
              <a:rPr lang="ru-RU" dirty="0" err="1"/>
              <a:t>ознаками</a:t>
            </a:r>
            <a:r>
              <a:rPr lang="ru-RU" dirty="0"/>
              <a:t>;</a:t>
            </a:r>
          </a:p>
          <a:p>
            <a:pPr>
              <a:defRPr/>
            </a:pPr>
            <a:r>
              <a:rPr lang="ru-RU" dirty="0"/>
              <a:t>в) </a:t>
            </a:r>
            <a:r>
              <a:rPr lang="ru-RU" dirty="0" err="1"/>
              <a:t>фізіологічними</a:t>
            </a:r>
            <a:r>
              <a:rPr lang="ru-RU" dirty="0"/>
              <a:t> </a:t>
            </a:r>
            <a:r>
              <a:rPr lang="ru-RU" dirty="0" err="1"/>
              <a:t>ознаками</a:t>
            </a:r>
            <a:r>
              <a:rPr lang="ru-RU" dirty="0"/>
              <a:t>;</a:t>
            </a:r>
          </a:p>
          <a:p>
            <a:pPr>
              <a:defRPr/>
            </a:pPr>
            <a:r>
              <a:rPr lang="ru-RU" dirty="0"/>
              <a:t>г) </a:t>
            </a:r>
            <a:r>
              <a:rPr lang="ru-RU" dirty="0" err="1"/>
              <a:t>культурними</a:t>
            </a:r>
            <a:r>
              <a:rPr lang="ru-RU" dirty="0"/>
              <a:t> </a:t>
            </a:r>
            <a:r>
              <a:rPr lang="ru-RU" dirty="0" err="1"/>
              <a:t>ознаками</a:t>
            </a:r>
            <a:r>
              <a:rPr lang="ru-RU" dirty="0"/>
              <a:t>.</a:t>
            </a:r>
          </a:p>
          <a:p>
            <a:pPr>
              <a:defRPr/>
            </a:pPr>
            <a:r>
              <a:rPr lang="ru-RU" dirty="0"/>
              <a:t>2. </a:t>
            </a:r>
            <a:r>
              <a:rPr lang="ru-RU" b="1" dirty="0"/>
              <a:t>Правильно </a:t>
            </a:r>
            <a:r>
              <a:rPr lang="ru-RU" b="1" dirty="0" err="1"/>
              <a:t>писати</a:t>
            </a:r>
            <a:r>
              <a:rPr lang="ru-RU" b="1" dirty="0"/>
              <a:t> </a:t>
            </a:r>
            <a:r>
              <a:rPr lang="ru-RU" b="1" dirty="0" err="1"/>
              <a:t>основні</a:t>
            </a:r>
            <a:r>
              <a:rPr lang="ru-RU" b="1" dirty="0"/>
              <a:t> </a:t>
            </a:r>
            <a:r>
              <a:rPr lang="ru-RU" b="1" dirty="0" err="1"/>
              <a:t>латинські</a:t>
            </a:r>
            <a:r>
              <a:rPr lang="ru-RU" b="1" dirty="0"/>
              <a:t>  </a:t>
            </a:r>
            <a:r>
              <a:rPr lang="ru-RU" b="1" dirty="0" err="1"/>
              <a:t>позначення</a:t>
            </a:r>
            <a:r>
              <a:rPr lang="ru-RU" b="1" dirty="0"/>
              <a:t> й </a:t>
            </a:r>
            <a:r>
              <a:rPr lang="ru-RU" b="1" dirty="0" err="1"/>
              <a:t>скорочення</a:t>
            </a:r>
            <a:r>
              <a:rPr lang="ru-RU" b="1" dirty="0"/>
              <a:t>, </a:t>
            </a:r>
            <a:r>
              <a:rPr lang="ru-RU" b="1" dirty="0" err="1"/>
              <a:t>прийняті</a:t>
            </a:r>
            <a:r>
              <a:rPr lang="ru-RU" b="1" dirty="0"/>
              <a:t> в </a:t>
            </a:r>
            <a:r>
              <a:rPr lang="ru-RU" b="1" dirty="0" err="1"/>
              <a:t>таксономічних</a:t>
            </a:r>
            <a:r>
              <a:rPr lang="ru-RU" b="1" dirty="0"/>
              <a:t> роботах.</a:t>
            </a:r>
          </a:p>
          <a:p>
            <a:pPr>
              <a:defRPr/>
            </a:pPr>
            <a:r>
              <a:rPr lang="ru-RU" dirty="0"/>
              <a:t>3. </a:t>
            </a:r>
            <a:r>
              <a:rPr lang="ru-RU" b="1" dirty="0"/>
              <a:t>Практично </a:t>
            </a:r>
            <a:r>
              <a:rPr lang="ru-RU" b="1" dirty="0" err="1"/>
              <a:t>застосовувати</a:t>
            </a:r>
            <a:r>
              <a:rPr lang="ru-RU" b="1" dirty="0"/>
              <a:t> </a:t>
            </a:r>
            <a:r>
              <a:rPr lang="ru-RU" b="1" dirty="0" err="1"/>
              <a:t>отриманні</a:t>
            </a:r>
            <a:r>
              <a:rPr lang="ru-RU" b="1" dirty="0"/>
              <a:t> </a:t>
            </a:r>
            <a:r>
              <a:rPr lang="ru-RU" b="1" dirty="0" err="1"/>
              <a:t>знання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i="1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sz="2000" i="1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endParaRPr lang="ru-RU" sz="2000" i="1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080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836712"/>
            <a:ext cx="2232025" cy="1539875"/>
          </a:xfrm>
          <a:effectLst>
            <a:softEdge rad="112500"/>
          </a:effectLst>
        </p:spPr>
      </p:pic>
      <p:pic>
        <p:nvPicPr>
          <p:cNvPr id="3081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84168" y="923670"/>
            <a:ext cx="1871662" cy="1536700"/>
          </a:xfrm>
          <a:effectLst>
            <a:softEdge rad="112500"/>
          </a:effectLst>
        </p:spPr>
      </p:pic>
      <p:pic>
        <p:nvPicPr>
          <p:cNvPr id="3082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91855" y="548680"/>
            <a:ext cx="2089150" cy="1541462"/>
          </a:xfrm>
          <a:effectLst>
            <a:softEdge rad="112500"/>
          </a:effectLst>
        </p:spPr>
      </p:pic>
      <p:pic>
        <p:nvPicPr>
          <p:cNvPr id="3083" name="Picture 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59632" y="2708920"/>
            <a:ext cx="2016125" cy="1704975"/>
          </a:xfrm>
          <a:effectLst>
            <a:softEdge rad="112500"/>
          </a:effectLst>
        </p:spPr>
      </p:pic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250825" y="4581525"/>
            <a:ext cx="8583613" cy="22463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В </a:t>
            </a:r>
            <a:r>
              <a:rPr lang="ru-RU" sz="2000" b="1" dirty="0" err="1">
                <a:solidFill>
                  <a:srgbClr val="002060"/>
                </a:solidFill>
              </a:rPr>
              <a:t>результаті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еволюційного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процесу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виникла</a:t>
            </a:r>
            <a:r>
              <a:rPr lang="ru-RU" sz="2000" b="1" dirty="0">
                <a:solidFill>
                  <a:srgbClr val="002060"/>
                </a:solidFill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</a:rPr>
              <a:t>різноманітність</a:t>
            </a:r>
            <a:r>
              <a:rPr lang="ru-RU" sz="2000" b="1" dirty="0">
                <a:solidFill>
                  <a:srgbClr val="002060"/>
                </a:solidFill>
              </a:rPr>
              <a:t> форм </a:t>
            </a:r>
            <a:r>
              <a:rPr lang="ru-RU" sz="2000" b="1" dirty="0" err="1">
                <a:solidFill>
                  <a:srgbClr val="002060"/>
                </a:solidFill>
              </a:rPr>
              <a:t>життя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які</a:t>
            </a:r>
            <a:r>
              <a:rPr lang="ru-RU" sz="2000" b="1" dirty="0">
                <a:solidFill>
                  <a:srgbClr val="002060"/>
                </a:solidFill>
              </a:rPr>
              <a:t> ми </a:t>
            </a:r>
            <a:r>
              <a:rPr lang="ru-RU" sz="2000" b="1" dirty="0" err="1">
                <a:solidFill>
                  <a:srgbClr val="002060"/>
                </a:solidFill>
              </a:rPr>
              <a:t>спостерігаємо</a:t>
            </a:r>
            <a:r>
              <a:rPr lang="ru-RU" sz="2000" b="1" dirty="0">
                <a:solidFill>
                  <a:srgbClr val="002060"/>
                </a:solidFill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</a:rPr>
              <a:t>вивчаємо</a:t>
            </a:r>
            <a:r>
              <a:rPr lang="ru-RU" sz="2000" b="1" dirty="0">
                <a:solidFill>
                  <a:srgbClr val="002060"/>
                </a:solidFill>
              </a:rPr>
              <a:t> на курсах </a:t>
            </a:r>
            <a:r>
              <a:rPr lang="ru-RU" sz="2000" b="1" dirty="0" err="1">
                <a:solidFill>
                  <a:srgbClr val="002060"/>
                </a:solidFill>
              </a:rPr>
              <a:t>ботаніки</a:t>
            </a:r>
            <a:r>
              <a:rPr lang="ru-RU" sz="2000" b="1" dirty="0">
                <a:solidFill>
                  <a:srgbClr val="002060"/>
                </a:solidFill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</a:rPr>
              <a:t>зоології</a:t>
            </a:r>
            <a:r>
              <a:rPr lang="ru-RU" sz="2000" b="1" dirty="0">
                <a:solidFill>
                  <a:srgbClr val="002060"/>
                </a:solidFill>
              </a:rPr>
              <a:t>. При </a:t>
            </a:r>
            <a:r>
              <a:rPr lang="ru-RU" sz="2000" b="1" dirty="0" err="1">
                <a:solidFill>
                  <a:srgbClr val="002060"/>
                </a:solidFill>
              </a:rPr>
              <a:t>вивченні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сучасних</a:t>
            </a:r>
            <a:r>
              <a:rPr lang="ru-RU" sz="2000" b="1" dirty="0">
                <a:solidFill>
                  <a:srgbClr val="002060"/>
                </a:solidFill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</a:rPr>
              <a:t>викопних</a:t>
            </a:r>
            <a:r>
              <a:rPr lang="ru-RU" sz="2000" b="1" dirty="0">
                <a:solidFill>
                  <a:srgbClr val="002060"/>
                </a:solidFill>
              </a:rPr>
              <a:t> форм </a:t>
            </a:r>
            <a:r>
              <a:rPr lang="ru-RU" sz="2000" b="1" dirty="0" err="1">
                <a:solidFill>
                  <a:srgbClr val="002060"/>
                </a:solidFill>
              </a:rPr>
              <a:t>тварин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рослин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грибів</a:t>
            </a:r>
            <a:r>
              <a:rPr lang="ru-RU" sz="2000" b="1" dirty="0">
                <a:solidFill>
                  <a:srgbClr val="002060"/>
                </a:solidFill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</a:rPr>
              <a:t>мікроорганізмів</a:t>
            </a:r>
            <a:r>
              <a:rPr lang="ru-RU" sz="2000" b="1" dirty="0">
                <a:solidFill>
                  <a:srgbClr val="002060"/>
                </a:solidFill>
              </a:rPr>
              <a:t> ми </a:t>
            </a:r>
            <a:r>
              <a:rPr lang="ru-RU" sz="2000" b="1" dirty="0" err="1">
                <a:solidFill>
                  <a:srgbClr val="002060"/>
                </a:solidFill>
              </a:rPr>
              <a:t>спотерігаємо</a:t>
            </a:r>
            <a:r>
              <a:rPr lang="ru-RU" sz="2000" b="1" dirty="0">
                <a:solidFill>
                  <a:srgbClr val="002060"/>
                </a:solidFill>
              </a:rPr>
              <a:t> ряд </a:t>
            </a:r>
            <a:r>
              <a:rPr lang="ru-RU" sz="2000" b="1" dirty="0" err="1">
                <a:solidFill>
                  <a:srgbClr val="002060"/>
                </a:solidFill>
              </a:rPr>
              <a:t>труднощів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із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їх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класифікацією</a:t>
            </a:r>
            <a:r>
              <a:rPr lang="ru-RU" sz="2000" b="1" dirty="0">
                <a:solidFill>
                  <a:srgbClr val="002060"/>
                </a:solidFill>
              </a:rPr>
              <a:t>. І </a:t>
            </a:r>
            <a:r>
              <a:rPr lang="ru-RU" sz="2000" b="1" dirty="0" err="1">
                <a:solidFill>
                  <a:srgbClr val="002060"/>
                </a:solidFill>
              </a:rPr>
              <a:t>саме</a:t>
            </a:r>
            <a:r>
              <a:rPr lang="ru-RU" sz="2000" b="1" dirty="0">
                <a:solidFill>
                  <a:srgbClr val="002060"/>
                </a:solidFill>
              </a:rPr>
              <a:t> курс «</a:t>
            </a:r>
            <a:r>
              <a:rPr lang="ru-RU" sz="2000" b="1" dirty="0" err="1">
                <a:solidFill>
                  <a:srgbClr val="002060"/>
                </a:solidFill>
              </a:rPr>
              <a:t>Біологічна</a:t>
            </a:r>
            <a:r>
              <a:rPr lang="ru-RU" sz="2000" b="1" dirty="0">
                <a:solidFill>
                  <a:srgbClr val="002060"/>
                </a:solidFill>
              </a:rPr>
              <a:t> номенклатура» </a:t>
            </a:r>
            <a:r>
              <a:rPr lang="ru-RU" sz="2000" b="1" dirty="0" err="1">
                <a:solidFill>
                  <a:srgbClr val="002060"/>
                </a:solidFill>
              </a:rPr>
              <a:t>допоможе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правельно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прокласифікувати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даний</a:t>
            </a:r>
            <a:r>
              <a:rPr lang="ru-RU" sz="2000" b="1" dirty="0">
                <a:solidFill>
                  <a:srgbClr val="002060"/>
                </a:solidFill>
              </a:rPr>
              <a:t> вид.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0287" y="2460370"/>
            <a:ext cx="1944688" cy="181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7" name="Picture 15" descr="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2506408"/>
            <a:ext cx="2305050" cy="177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1013" y="836613"/>
            <a:ext cx="8181975" cy="2427287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793723" y="2863431"/>
            <a:ext cx="3475037" cy="30114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572000" y="2969792"/>
            <a:ext cx="3756025" cy="27987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620688"/>
            <a:ext cx="6707188" cy="3381375"/>
          </a:xfr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1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8313" y="4221163"/>
            <a:ext cx="8229600" cy="1938337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65176" indent="-265176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/>
              <a:t>	</a:t>
            </a:r>
            <a:r>
              <a:rPr lang="ru-RU" sz="2000" dirty="0" smtClean="0">
                <a:latin typeface="Comic Sans MS" panose="030F0702030302020204" pitchFamily="66" charset="0"/>
              </a:rPr>
              <a:t>У </a:t>
            </a:r>
            <a:r>
              <a:rPr lang="ru-RU" sz="2000" dirty="0" err="1" smtClean="0">
                <a:latin typeface="Comic Sans MS" panose="030F0702030302020204" pitchFamily="66" charset="0"/>
              </a:rPr>
              <a:t>епох</a:t>
            </a:r>
            <a:r>
              <a:rPr lang="uk-UA" sz="2000" dirty="0">
                <a:latin typeface="Comic Sans MS" panose="030F0702030302020204" pitchFamily="66" charset="0"/>
              </a:rPr>
              <a:t>у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середньовіччя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відбувалося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накопичення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знань</a:t>
            </a:r>
            <a:r>
              <a:rPr lang="ru-RU" sz="2000" dirty="0">
                <a:latin typeface="Comic Sans MS" panose="030F0702030302020204" pitchFamily="66" charset="0"/>
              </a:rPr>
              <a:t> про </a:t>
            </a:r>
            <a:r>
              <a:rPr lang="ru-RU" sz="2000" dirty="0" err="1" smtClean="0">
                <a:latin typeface="Comic Sans MS" panose="030F0702030302020204" pitchFamily="66" charset="0"/>
              </a:rPr>
              <a:t>нові</a:t>
            </a:r>
            <a:r>
              <a:rPr lang="ru-RU" sz="2000" dirty="0" smtClean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раніше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невідомих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рослини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і </a:t>
            </a:r>
            <a:r>
              <a:rPr lang="ru-RU" sz="2000" dirty="0" err="1" smtClean="0">
                <a:latin typeface="Comic Sans MS" panose="030F0702030302020204" pitchFamily="66" charset="0"/>
              </a:rPr>
              <a:t>тварини</a:t>
            </a:r>
            <a:r>
              <a:rPr lang="ru-RU" sz="2000" dirty="0" smtClean="0">
                <a:latin typeface="Comic Sans MS" panose="030F0702030302020204" pitchFamily="66" charset="0"/>
              </a:rPr>
              <a:t>, </a:t>
            </a:r>
            <a:r>
              <a:rPr lang="ru-RU" sz="2000" dirty="0" err="1" smtClean="0">
                <a:latin typeface="Comic Sans MS" panose="030F0702030302020204" pitchFamily="66" charset="0"/>
              </a:rPr>
              <a:t>що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привели до </a:t>
            </a:r>
            <a:r>
              <a:rPr lang="ru-RU" sz="2000" dirty="0" err="1">
                <a:latin typeface="Comic Sans MS" panose="030F0702030302020204" pitchFamily="66" charset="0"/>
              </a:rPr>
              <a:t>створення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безлічі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різноманітних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класифікацій</a:t>
            </a:r>
            <a:r>
              <a:rPr lang="ru-RU" sz="2000" dirty="0">
                <a:latin typeface="Comic Sans MS" panose="030F0702030302020204" pitchFamily="66" charset="0"/>
              </a:rPr>
              <a:t>. Вони </a:t>
            </a:r>
            <a:r>
              <a:rPr lang="ru-RU" sz="2000" dirty="0" err="1">
                <a:latin typeface="Comic Sans MS" panose="030F0702030302020204" pitchFamily="66" charset="0"/>
              </a:rPr>
              <a:t>виникали</a:t>
            </a:r>
            <a:r>
              <a:rPr lang="ru-RU" sz="2000" dirty="0">
                <a:latin typeface="Comic Sans MS" panose="030F0702030302020204" pitchFamily="66" charset="0"/>
              </a:rPr>
              <a:t> в той </a:t>
            </a:r>
            <a:r>
              <a:rPr lang="ru-RU" sz="2000" dirty="0" err="1">
                <a:latin typeface="Comic Sans MS" panose="030F0702030302020204" pitchFamily="66" charset="0"/>
              </a:rPr>
              <a:t>період</a:t>
            </a:r>
            <a:r>
              <a:rPr lang="ru-RU" sz="2000" dirty="0">
                <a:latin typeface="Comic Sans MS" panose="030F0702030302020204" pitchFamily="66" charset="0"/>
              </a:rPr>
              <a:t> особливо </a:t>
            </a:r>
            <a:r>
              <a:rPr lang="ru-RU" sz="2000" dirty="0" err="1">
                <a:latin typeface="Comic Sans MS" panose="030F0702030302020204" pitchFamily="66" charset="0"/>
              </a:rPr>
              <a:t>бурхливо</a:t>
            </a:r>
            <a:r>
              <a:rPr lang="ru-RU" sz="2000" dirty="0">
                <a:latin typeface="Comic Sans MS" panose="030F0702030302020204" pitchFamily="66" charset="0"/>
              </a:rPr>
              <a:t> і </a:t>
            </a:r>
            <a:r>
              <a:rPr lang="ru-RU" sz="2000" dirty="0" err="1">
                <a:latin typeface="Comic Sans MS" panose="030F0702030302020204" pitchFamily="66" charset="0"/>
              </a:rPr>
              <a:t>грунтувалися</a:t>
            </a:r>
            <a:r>
              <a:rPr lang="ru-RU" sz="2000" dirty="0">
                <a:latin typeface="Comic Sans MS" panose="030F0702030302020204" pitchFamily="66" charset="0"/>
              </a:rPr>
              <a:t> на самих </a:t>
            </a:r>
            <a:r>
              <a:rPr lang="ru-RU" sz="2000" dirty="0" err="1">
                <a:latin typeface="Comic Sans MS" panose="030F0702030302020204" pitchFamily="66" charset="0"/>
              </a:rPr>
              <a:t>різних</a:t>
            </a:r>
            <a:r>
              <a:rPr lang="ru-RU" sz="2000" dirty="0">
                <a:latin typeface="Comic Sans MS" panose="030F0702030302020204" pitchFamily="66" charset="0"/>
              </a:rPr>
              <a:t> принципах </a:t>
            </a:r>
            <a:r>
              <a:rPr lang="ru-RU" sz="2000" dirty="0" smtClean="0">
                <a:latin typeface="Comic Sans MS" panose="030F0702030302020204" pitchFamily="66" charset="0"/>
              </a:rPr>
              <a:t>- </a:t>
            </a:r>
            <a:r>
              <a:rPr lang="ru-RU" sz="2000" dirty="0" err="1">
                <a:latin typeface="Comic Sans MS" panose="030F0702030302020204" pitchFamily="66" charset="0"/>
              </a:rPr>
              <a:t>використанні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довільних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ознак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35843" name="Rectangle 9"/>
          <p:cNvSpPr>
            <a:spLocks noChangeArrowheads="1"/>
          </p:cNvSpPr>
          <p:nvPr/>
        </p:nvSpPr>
        <p:spPr bwMode="auto">
          <a:xfrm>
            <a:off x="1619250" y="3141663"/>
            <a:ext cx="2592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/>
              <a:t>http://ru.wikipedia.org/wiki/Айас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620713"/>
            <a:ext cx="3538537" cy="4525962"/>
          </a:xfrm>
        </p:spPr>
      </p:pic>
      <p:sp>
        <p:nvSpPr>
          <p:cNvPr id="410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692150"/>
            <a:ext cx="4254500" cy="4525963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65176" indent="-265176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/>
              <a:t>	</a:t>
            </a:r>
            <a:endParaRPr lang="ru-RU" sz="2000" dirty="0" smtClean="0"/>
          </a:p>
          <a:p>
            <a:pPr marL="265176" indent="-265176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2000" dirty="0"/>
          </a:p>
          <a:p>
            <a:pPr marL="265176" indent="-265176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2000" dirty="0" smtClean="0">
              <a:latin typeface="Comic Sans MS" panose="030F0702030302020204" pitchFamily="66" charset="0"/>
            </a:endParaRPr>
          </a:p>
          <a:p>
            <a:pPr marL="265176" indent="-265176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latin typeface="Comic Sans MS" panose="030F0702030302020204" pitchFamily="66" charset="0"/>
              </a:rPr>
              <a:t>  </a:t>
            </a:r>
            <a:r>
              <a:rPr lang="ru-RU" sz="2000" dirty="0" err="1" smtClean="0">
                <a:latin typeface="Comic Sans MS" panose="030F0702030302020204" pitchFamily="66" charset="0"/>
              </a:rPr>
              <a:t>Ще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в </a:t>
            </a:r>
            <a:r>
              <a:rPr lang="ru-RU" sz="2000" dirty="0" err="1">
                <a:latin typeface="Comic Sans MS" panose="030F0702030302020204" pitchFamily="66" charset="0"/>
              </a:rPr>
              <a:t>давнину</a:t>
            </a:r>
            <a:r>
              <a:rPr lang="ru-RU" sz="2000" dirty="0">
                <a:latin typeface="Comic Sans MS" panose="030F0702030302020204" pitchFamily="66" charset="0"/>
              </a:rPr>
              <a:t> у </a:t>
            </a:r>
            <a:r>
              <a:rPr lang="ru-RU" sz="2000" dirty="0" err="1">
                <a:latin typeface="Comic Sans MS" panose="030F0702030302020204" pitchFamily="66" charset="0"/>
              </a:rPr>
              <a:t>людини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виникла</a:t>
            </a:r>
            <a:r>
              <a:rPr lang="ru-RU" sz="2000" dirty="0">
                <a:latin typeface="Comic Sans MS" panose="030F0702030302020204" pitchFamily="66" charset="0"/>
              </a:rPr>
              <a:t> потреба </a:t>
            </a:r>
            <a:r>
              <a:rPr lang="ru-RU" sz="2000" dirty="0" err="1">
                <a:latin typeface="Comic Sans MS" panose="030F0702030302020204" pitchFamily="66" charset="0"/>
              </a:rPr>
              <a:t>систематизувати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знання</a:t>
            </a:r>
            <a:r>
              <a:rPr lang="ru-RU" sz="2000" dirty="0">
                <a:latin typeface="Comic Sans MS" panose="030F0702030302020204" pitchFamily="66" charset="0"/>
              </a:rPr>
              <a:t> про живу </a:t>
            </a:r>
            <a:r>
              <a:rPr lang="ru-RU" sz="2000" dirty="0" smtClean="0">
                <a:latin typeface="Comic Sans MS" panose="030F0702030302020204" pitchFamily="66" charset="0"/>
              </a:rPr>
              <a:t>природу. </a:t>
            </a:r>
          </a:p>
          <a:p>
            <a:pPr marL="265176" indent="-265176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latin typeface="Comic Sans MS" panose="030F0702030302020204" pitchFamily="66" charset="0"/>
              </a:rPr>
              <a:t>  До </a:t>
            </a:r>
            <a:r>
              <a:rPr lang="ru-RU" sz="2000" dirty="0" err="1">
                <a:latin typeface="Comic Sans MS" panose="030F0702030302020204" pitchFamily="66" charset="0"/>
              </a:rPr>
              <a:t>цього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змушувала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господарська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діяльність</a:t>
            </a:r>
            <a:r>
              <a:rPr lang="ru-RU" sz="2000" dirty="0" smtClean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Спочатку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Арістотель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ділив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тварин</a:t>
            </a:r>
            <a:r>
              <a:rPr lang="ru-RU" sz="2000" dirty="0">
                <a:latin typeface="Comic Sans MS" panose="030F0702030302020204" pitchFamily="66" charset="0"/>
              </a:rPr>
              <a:t> і </a:t>
            </a:r>
            <a:r>
              <a:rPr lang="ru-RU" sz="2000" dirty="0" err="1">
                <a:latin typeface="Comic Sans MS" panose="030F0702030302020204" pitchFamily="66" charset="0"/>
              </a:rPr>
              <a:t>рослини</a:t>
            </a:r>
            <a:r>
              <a:rPr lang="ru-RU" sz="2000" dirty="0">
                <a:latin typeface="Comic Sans MS" panose="030F0702030302020204" pitchFamily="66" charset="0"/>
              </a:rPr>
              <a:t> просто </a:t>
            </a:r>
            <a:r>
              <a:rPr lang="ru-RU" sz="2000" dirty="0" smtClean="0">
                <a:latin typeface="Comic Sans MS" panose="030F0702030302020204" pitchFamily="66" charset="0"/>
              </a:rPr>
              <a:t>на </a:t>
            </a:r>
            <a:r>
              <a:rPr lang="ru-RU" sz="2000" dirty="0" err="1">
                <a:latin typeface="Comic Sans MS" panose="030F0702030302020204" pitchFamily="66" charset="0"/>
              </a:rPr>
              <a:t>корисні</a:t>
            </a:r>
            <a:r>
              <a:rPr lang="ru-RU" sz="2000" dirty="0">
                <a:latin typeface="Comic Sans MS" panose="030F0702030302020204" pitchFamily="66" charset="0"/>
              </a:rPr>
              <a:t> та </a:t>
            </a:r>
            <a:r>
              <a:rPr lang="ru-RU" sz="2000" dirty="0" err="1" smtClean="0">
                <a:latin typeface="Comic Sans MS" panose="030F0702030302020204" pitchFamily="66" charset="0"/>
              </a:rPr>
              <a:t>шкідливі</a:t>
            </a:r>
            <a:r>
              <a:rPr lang="ru-RU" sz="2000" dirty="0" smtClean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отруйні</a:t>
            </a:r>
            <a:r>
              <a:rPr lang="ru-RU" sz="2000" dirty="0">
                <a:latin typeface="Comic Sans MS" panose="030F0702030302020204" pitchFamily="66" charset="0"/>
              </a:rPr>
              <a:t> та </a:t>
            </a:r>
            <a:r>
              <a:rPr lang="ru-RU" sz="2000" dirty="0" err="1" smtClean="0">
                <a:latin typeface="Comic Sans MS" panose="030F0702030302020204" pitchFamily="66" charset="0"/>
              </a:rPr>
              <a:t>неотруйні</a:t>
            </a:r>
            <a:r>
              <a:rPr lang="ru-RU" sz="2000" dirty="0" smtClean="0">
                <a:latin typeface="Comic Sans MS" panose="030F0702030302020204" pitchFamily="66" charset="0"/>
              </a:rPr>
              <a:t>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23850" y="5516563"/>
            <a:ext cx="4032250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                   Аристотель. 384-322 до н. е. </a:t>
            </a:r>
          </a:p>
          <a:p>
            <a:pPr>
              <a:defRPr/>
            </a:pPr>
            <a:endParaRPr lang="ru-RU" sz="1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ст-модерн">
  <a:themeElements>
    <a:clrScheme name="Пост-модерн 1">
      <a:dk1>
        <a:srgbClr val="8383AD"/>
      </a:dk1>
      <a:lt1>
        <a:srgbClr val="FEFED6"/>
      </a:lt1>
      <a:dk2>
        <a:srgbClr val="404176"/>
      </a:dk2>
      <a:lt2>
        <a:srgbClr val="969696"/>
      </a:lt2>
      <a:accent1>
        <a:srgbClr val="BABE90"/>
      </a:accent1>
      <a:accent2>
        <a:srgbClr val="666699"/>
      </a:accent2>
      <a:accent3>
        <a:srgbClr val="FEFEE8"/>
      </a:accent3>
      <a:accent4>
        <a:srgbClr val="6F6F93"/>
      </a:accent4>
      <a:accent5>
        <a:srgbClr val="D9DBC6"/>
      </a:accent5>
      <a:accent6>
        <a:srgbClr val="5C5C8A"/>
      </a:accent6>
      <a:hlink>
        <a:srgbClr val="C09E4A"/>
      </a:hlink>
      <a:folHlink>
        <a:srgbClr val="006666"/>
      </a:folHlink>
    </a:clrScheme>
    <a:fontScheme name="Пост-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Пост-модерн 1">
        <a:dk1>
          <a:srgbClr val="8383AD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2">
        <a:dk1>
          <a:srgbClr val="8383AD"/>
        </a:dk1>
        <a:lt1>
          <a:srgbClr val="FFFFFF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FFFFF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3">
        <a:dk1>
          <a:srgbClr val="4D4D4D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EBEBEB"/>
        </a:accent5>
        <a:accent6>
          <a:srgbClr val="555555"/>
        </a:accent6>
        <a:hlink>
          <a:srgbClr val="C0C0C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4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6EADC4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5">
        <a:dk1>
          <a:srgbClr val="000000"/>
        </a:dk1>
        <a:lt1>
          <a:srgbClr val="FFFFFF"/>
        </a:lt1>
        <a:dk2>
          <a:srgbClr val="404176"/>
        </a:dk2>
        <a:lt2>
          <a:srgbClr val="969696"/>
        </a:lt2>
        <a:accent1>
          <a:srgbClr val="B4CD81"/>
        </a:accent1>
        <a:accent2>
          <a:srgbClr val="717EB5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6672A4"/>
        </a:accent6>
        <a:hlink>
          <a:srgbClr val="D793C2"/>
        </a:hlink>
        <a:folHlink>
          <a:srgbClr val="8267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B4CD81"/>
        </a:accent1>
        <a:accent2>
          <a:srgbClr val="DEA45E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C99454"/>
        </a:accent6>
        <a:hlink>
          <a:srgbClr val="D793C2"/>
        </a:hlink>
        <a:folHlink>
          <a:srgbClr val="A08B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ост-модерн 7">
        <a:dk1>
          <a:srgbClr val="111111"/>
        </a:dk1>
        <a:lt1>
          <a:srgbClr val="FAF5D2"/>
        </a:lt1>
        <a:dk2>
          <a:srgbClr val="4D4D4D"/>
        </a:dk2>
        <a:lt2>
          <a:srgbClr val="D0C59E"/>
        </a:lt2>
        <a:accent1>
          <a:srgbClr val="BABE90"/>
        </a:accent1>
        <a:accent2>
          <a:srgbClr val="666699"/>
        </a:accent2>
        <a:accent3>
          <a:srgbClr val="B2B2B2"/>
        </a:accent3>
        <a:accent4>
          <a:srgbClr val="D6D1B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avon">
  <a:themeElements>
    <a:clrScheme name="Другая 1">
      <a:dk1>
        <a:sysClr val="windowText" lastClr="000000"/>
      </a:dk1>
      <a:lt1>
        <a:sysClr val="window" lastClr="FFFFFF"/>
      </a:lt1>
      <a:dk2>
        <a:srgbClr val="455F51"/>
      </a:dk2>
      <a:lt2>
        <a:srgbClr val="8AB833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316</TotalTime>
  <Words>404</Words>
  <Application>Microsoft Office PowerPoint</Application>
  <PresentationFormat>Экран (4:3)</PresentationFormat>
  <Paragraphs>83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Аспект</vt:lpstr>
      <vt:lpstr>Тема Office</vt:lpstr>
      <vt:lpstr>Пост-модерн</vt:lpstr>
      <vt:lpstr>Savon</vt:lpstr>
      <vt:lpstr>БІОЛОГІЧНА НОМЕНКЛАТУРА                    Викладач:                          доцент кафедри біології, екології та методик їх навчання Кратко О.В.</vt:lpstr>
      <vt:lpstr>Презентация PowerPoint</vt:lpstr>
      <vt:lpstr>Що таке біологічна номенклатура?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систематика</dc:title>
  <dc:creator>User</dc:creator>
  <cp:lastModifiedBy>Kafedra Biologia</cp:lastModifiedBy>
  <cp:revision>38</cp:revision>
  <dcterms:created xsi:type="dcterms:W3CDTF">2011-03-28T03:18:43Z</dcterms:created>
  <dcterms:modified xsi:type="dcterms:W3CDTF">2024-05-07T10:21:51Z</dcterms:modified>
</cp:coreProperties>
</file>